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31" r:id="rId2"/>
    <p:sldId id="349" r:id="rId3"/>
    <p:sldId id="269" r:id="rId4"/>
    <p:sldId id="270" r:id="rId5"/>
    <p:sldId id="313" r:id="rId6"/>
    <p:sldId id="288" r:id="rId7"/>
    <p:sldId id="261" r:id="rId8"/>
    <p:sldId id="333" r:id="rId9"/>
    <p:sldId id="334" r:id="rId10"/>
    <p:sldId id="336" r:id="rId11"/>
    <p:sldId id="338" r:id="rId12"/>
    <p:sldId id="343" r:id="rId13"/>
    <p:sldId id="340" r:id="rId14"/>
    <p:sldId id="347" r:id="rId15"/>
    <p:sldId id="348" r:id="rId16"/>
    <p:sldId id="341" r:id="rId17"/>
    <p:sldId id="315" r:id="rId18"/>
    <p:sldId id="293" r:id="rId19"/>
    <p:sldId id="316" r:id="rId20"/>
    <p:sldId id="318" r:id="rId21"/>
    <p:sldId id="32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CFF"/>
    <a:srgbClr val="FF0066"/>
    <a:srgbClr val="009900"/>
    <a:srgbClr val="66FFFF"/>
    <a:srgbClr val="CC66FF"/>
    <a:srgbClr val="33CC33"/>
    <a:srgbClr val="FFFF66"/>
    <a:srgbClr val="FF9900"/>
    <a:srgbClr val="0041B6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9634" autoAdjust="0"/>
  </p:normalViewPr>
  <p:slideViewPr>
    <p:cSldViewPr snapToGrid="0">
      <p:cViewPr>
        <p:scale>
          <a:sx n="80" d="100"/>
          <a:sy n="80" d="100"/>
        </p:scale>
        <p:origin x="-840" y="-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797074-3886-4EC2-9080-0FEDDE4235DA}" type="doc">
      <dgm:prSet loTypeId="urn:microsoft.com/office/officeart/2005/8/layout/chevron2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817F560-A73B-41CF-8CC2-94AB56448F02}">
      <dgm:prSet phldrT="[Текст]"/>
      <dgm:spPr/>
      <dgm:t>
        <a:bodyPr/>
        <a:lstStyle/>
        <a:p>
          <a:endParaRPr lang="ru-RU" dirty="0"/>
        </a:p>
      </dgm:t>
    </dgm:pt>
    <dgm:pt modelId="{24911F5C-F725-47C7-BD1F-E3B36AE32DB1}" type="parTrans" cxnId="{CECB5133-831B-433A-94F2-47BABC65EEB0}">
      <dgm:prSet/>
      <dgm:spPr/>
      <dgm:t>
        <a:bodyPr/>
        <a:lstStyle/>
        <a:p>
          <a:endParaRPr lang="ru-RU"/>
        </a:p>
      </dgm:t>
    </dgm:pt>
    <dgm:pt modelId="{C90B4A45-779E-4E2E-B635-E1BEAF32217E}" type="sibTrans" cxnId="{CECB5133-831B-433A-94F2-47BABC65EEB0}">
      <dgm:prSet/>
      <dgm:spPr/>
      <dgm:t>
        <a:bodyPr/>
        <a:lstStyle/>
        <a:p>
          <a:endParaRPr lang="ru-RU"/>
        </a:p>
      </dgm:t>
    </dgm:pt>
    <dgm:pt modelId="{D5CFE695-A273-4A3D-951E-608416655887}">
      <dgm:prSet custT="1"/>
      <dgm:spPr>
        <a:blipFill rotWithShape="0">
          <a:blip xmlns:r="http://schemas.openxmlformats.org/officeDocument/2006/relationships" r:embed="rId1">
            <a:duotone>
              <a:schemeClr val="lt1">
                <a:alpha val="9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alpha val="9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t>
        <a:bodyPr/>
        <a:lstStyle/>
        <a:p>
          <a:pPr algn="l"/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Внедрение в деятельность учреждения новых методик, направленных на сокращение детского и семейного неблагополучия.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DE404F-1FE1-4C00-88B1-8E052245C2EF}" type="parTrans" cxnId="{7221B2ED-E78B-4946-969B-CBCEDECD3D13}">
      <dgm:prSet/>
      <dgm:spPr/>
      <dgm:t>
        <a:bodyPr/>
        <a:lstStyle/>
        <a:p>
          <a:endParaRPr lang="ru-RU"/>
        </a:p>
      </dgm:t>
    </dgm:pt>
    <dgm:pt modelId="{10883CF1-3161-4574-B910-A493C33BEABF}" type="sibTrans" cxnId="{7221B2ED-E78B-4946-969B-CBCEDECD3D13}">
      <dgm:prSet/>
      <dgm:spPr/>
      <dgm:t>
        <a:bodyPr/>
        <a:lstStyle/>
        <a:p>
          <a:endParaRPr lang="ru-RU"/>
        </a:p>
      </dgm:t>
    </dgm:pt>
    <dgm:pt modelId="{FBA0332F-B6A6-488F-95E8-D15DE4B8F38F}">
      <dgm:prSet phldrT="[Текст]"/>
      <dgm:spPr>
        <a:solidFill>
          <a:srgbClr val="00B0F0"/>
        </a:solidFill>
      </dgm:spPr>
      <dgm:t>
        <a:bodyPr/>
        <a:lstStyle/>
        <a:p>
          <a:endParaRPr lang="ru-RU" dirty="0"/>
        </a:p>
      </dgm:t>
    </dgm:pt>
    <dgm:pt modelId="{910D26BA-4E06-4A58-BD0F-E005287933B5}" type="sibTrans" cxnId="{D52A9724-C744-4C1A-9D7C-E7C4220452C6}">
      <dgm:prSet/>
      <dgm:spPr/>
      <dgm:t>
        <a:bodyPr/>
        <a:lstStyle/>
        <a:p>
          <a:endParaRPr lang="ru-RU"/>
        </a:p>
      </dgm:t>
    </dgm:pt>
    <dgm:pt modelId="{BA073BB3-7BE4-482B-8408-C76F226667B1}" type="parTrans" cxnId="{D52A9724-C744-4C1A-9D7C-E7C4220452C6}">
      <dgm:prSet/>
      <dgm:spPr/>
      <dgm:t>
        <a:bodyPr/>
        <a:lstStyle/>
        <a:p>
          <a:endParaRPr lang="ru-RU"/>
        </a:p>
      </dgm:t>
    </dgm:pt>
    <dgm:pt modelId="{6C078D6C-1D48-4325-9017-B2BE380383FE}">
      <dgm:prSet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Создание условий для формирования интереса и свободного выбора профессий подростками.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272538-FD15-451D-9E96-88C6A41F8845}" type="parTrans" cxnId="{B7659356-C016-405A-A5AF-F981F6E32CA3}">
      <dgm:prSet/>
      <dgm:spPr/>
      <dgm:t>
        <a:bodyPr/>
        <a:lstStyle/>
        <a:p>
          <a:endParaRPr lang="ru-RU"/>
        </a:p>
      </dgm:t>
    </dgm:pt>
    <dgm:pt modelId="{2002CBD1-2526-412D-8878-B2E3281A2C09}" type="sibTrans" cxnId="{B7659356-C016-405A-A5AF-F981F6E32CA3}">
      <dgm:prSet/>
      <dgm:spPr/>
      <dgm:t>
        <a:bodyPr/>
        <a:lstStyle/>
        <a:p>
          <a:endParaRPr lang="ru-RU"/>
        </a:p>
      </dgm:t>
    </dgm:pt>
    <dgm:pt modelId="{714652B4-7FD8-49C5-8EEE-9BEBDD75A913}">
      <dgm:prSet custT="1"/>
      <dgm:spPr/>
      <dgm:t>
        <a:bodyPr/>
        <a:lstStyle/>
        <a:p>
          <a:endParaRPr lang="ru-RU" sz="2000" dirty="0"/>
        </a:p>
      </dgm:t>
    </dgm:pt>
    <dgm:pt modelId="{07318C03-CC3D-4459-998B-D8DEA5EC41D6}" type="parTrans" cxnId="{CE9C90AF-A798-4E23-85C0-D21960C8EAB2}">
      <dgm:prSet/>
      <dgm:spPr/>
      <dgm:t>
        <a:bodyPr/>
        <a:lstStyle/>
        <a:p>
          <a:endParaRPr lang="ru-RU"/>
        </a:p>
      </dgm:t>
    </dgm:pt>
    <dgm:pt modelId="{5587D774-78ED-41E6-BFF9-42406F00823C}" type="sibTrans" cxnId="{CE9C90AF-A798-4E23-85C0-D21960C8EAB2}">
      <dgm:prSet/>
      <dgm:spPr/>
      <dgm:t>
        <a:bodyPr/>
        <a:lstStyle/>
        <a:p>
          <a:endParaRPr lang="ru-RU"/>
        </a:p>
      </dgm:t>
    </dgm:pt>
    <dgm:pt modelId="{A13FB60E-F919-4E61-94A2-1686CBDB07C3}">
      <dgm:prSet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Убеждение подростков в необходимости развития качеств личности, нужных для получения будущей профессии, сочетания личных интересов и потребностей общества в квалифицированных кадрах.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F714EB-2AA7-4B34-9ED8-238DF0A38B42}" type="parTrans" cxnId="{FCA17EF4-0428-42AD-8D78-755F9B7E0A39}">
      <dgm:prSet/>
      <dgm:spPr/>
      <dgm:t>
        <a:bodyPr/>
        <a:lstStyle/>
        <a:p>
          <a:endParaRPr lang="ru-RU"/>
        </a:p>
      </dgm:t>
    </dgm:pt>
    <dgm:pt modelId="{55C97548-5E94-434D-9FE6-A25344ECC17D}" type="sibTrans" cxnId="{FCA17EF4-0428-42AD-8D78-755F9B7E0A39}">
      <dgm:prSet/>
      <dgm:spPr/>
      <dgm:t>
        <a:bodyPr/>
        <a:lstStyle/>
        <a:p>
          <a:endParaRPr lang="ru-RU"/>
        </a:p>
      </dgm:t>
    </dgm:pt>
    <dgm:pt modelId="{430C284B-4660-43FB-AACC-84D0E1663E75}">
      <dgm:prSet custT="1"/>
      <dgm:spPr/>
      <dgm:t>
        <a:bodyPr/>
        <a:lstStyle/>
        <a:p>
          <a:endParaRPr lang="ru-RU" sz="2000" dirty="0"/>
        </a:p>
      </dgm:t>
    </dgm:pt>
    <dgm:pt modelId="{7BF8FB60-BEC6-431E-B5FE-7D253D45C545}" type="parTrans" cxnId="{2D83C894-1746-401C-A56D-F2308A606B1C}">
      <dgm:prSet/>
      <dgm:spPr/>
      <dgm:t>
        <a:bodyPr/>
        <a:lstStyle/>
        <a:p>
          <a:endParaRPr lang="ru-RU"/>
        </a:p>
      </dgm:t>
    </dgm:pt>
    <dgm:pt modelId="{32D7844D-689E-484D-AD83-EAA7CC5DE7E3}" type="sibTrans" cxnId="{2D83C894-1746-401C-A56D-F2308A606B1C}">
      <dgm:prSet/>
      <dgm:spPr/>
      <dgm:t>
        <a:bodyPr/>
        <a:lstStyle/>
        <a:p>
          <a:endParaRPr lang="ru-RU"/>
        </a:p>
      </dgm:t>
    </dgm:pt>
    <dgm:pt modelId="{0ADF92B1-0C97-450B-BE59-8237B1C298CB}">
      <dgm:prSet custT="1"/>
      <dgm:spPr/>
      <dgm:t>
        <a:bodyPr/>
        <a:lstStyle/>
        <a:p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Содействие в вовлечении семей с детьми в общественно значимые и </a:t>
          </a:r>
          <a:r>
            <a:rPr lang="ru-RU" sz="2000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досуговые</a:t>
          </a:r>
          <a:r>
            <a: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мероприятия, в выборе творческих объединений, спортивных секций по интересам. </a:t>
          </a:r>
          <a:endParaRPr lang="ru-RU" sz="20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D54A1D-05EA-4988-8F1F-23904EFCE225}" type="parTrans" cxnId="{0C6DB3FB-2323-4B09-9D91-B996B36ECB31}">
      <dgm:prSet/>
      <dgm:spPr/>
      <dgm:t>
        <a:bodyPr/>
        <a:lstStyle/>
        <a:p>
          <a:endParaRPr lang="ru-RU"/>
        </a:p>
      </dgm:t>
    </dgm:pt>
    <dgm:pt modelId="{2A57DE00-E23C-410E-BF44-6FFB57DC024B}" type="sibTrans" cxnId="{0C6DB3FB-2323-4B09-9D91-B996B36ECB31}">
      <dgm:prSet/>
      <dgm:spPr/>
      <dgm:t>
        <a:bodyPr/>
        <a:lstStyle/>
        <a:p>
          <a:endParaRPr lang="ru-RU"/>
        </a:p>
      </dgm:t>
    </dgm:pt>
    <dgm:pt modelId="{88B4A592-F0A8-4A49-A3CD-D02F3CF43E79}" type="pres">
      <dgm:prSet presAssocID="{80797074-3886-4EC2-9080-0FEDDE4235D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FFF47F-FD21-427C-A014-081BE8CFBD05}" type="pres">
      <dgm:prSet presAssocID="{F817F560-A73B-41CF-8CC2-94AB56448F02}" presName="composite" presStyleCnt="0"/>
      <dgm:spPr/>
      <dgm:t>
        <a:bodyPr/>
        <a:lstStyle/>
        <a:p>
          <a:endParaRPr lang="ru-RU"/>
        </a:p>
      </dgm:t>
    </dgm:pt>
    <dgm:pt modelId="{8569594D-ED5E-4AFC-AC39-BA8F551EB41C}" type="pres">
      <dgm:prSet presAssocID="{F817F560-A73B-41CF-8CC2-94AB56448F0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9A015-C2D1-4134-8122-7374DFB82E99}" type="pres">
      <dgm:prSet presAssocID="{F817F560-A73B-41CF-8CC2-94AB56448F02}" presName="descendantText" presStyleLbl="alignAcc1" presStyleIdx="0" presStyleCnt="4" custScaleX="98960" custScaleY="108933" custLinFactNeighborX="845" custLinFactNeighborY="2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9CF3C0-108B-4E29-8735-CD72135D7B8F}" type="pres">
      <dgm:prSet presAssocID="{C90B4A45-779E-4E2E-B635-E1BEAF32217E}" presName="sp" presStyleCnt="0"/>
      <dgm:spPr/>
      <dgm:t>
        <a:bodyPr/>
        <a:lstStyle/>
        <a:p>
          <a:endParaRPr lang="ru-RU"/>
        </a:p>
      </dgm:t>
    </dgm:pt>
    <dgm:pt modelId="{DF47E041-A0AC-48D8-B563-074F24866AA7}" type="pres">
      <dgm:prSet presAssocID="{FBA0332F-B6A6-488F-95E8-D15DE4B8F38F}" presName="composite" presStyleCnt="0"/>
      <dgm:spPr/>
      <dgm:t>
        <a:bodyPr/>
        <a:lstStyle/>
        <a:p>
          <a:endParaRPr lang="ru-RU"/>
        </a:p>
      </dgm:t>
    </dgm:pt>
    <dgm:pt modelId="{21CA993F-8888-4DA4-97B9-B16E11E00F4D}" type="pres">
      <dgm:prSet presAssocID="{FBA0332F-B6A6-488F-95E8-D15DE4B8F38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237DC-273E-4EC0-A18A-B432CA929076}" type="pres">
      <dgm:prSet presAssocID="{FBA0332F-B6A6-488F-95E8-D15DE4B8F38F}" presName="descendantText" presStyleLbl="alignAcc1" presStyleIdx="1" presStyleCnt="4" custAng="0" custScaleY="91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1C4D9D-C829-4519-99E0-3682D452FCF3}" type="pres">
      <dgm:prSet presAssocID="{910D26BA-4E06-4A58-BD0F-E005287933B5}" presName="sp" presStyleCnt="0"/>
      <dgm:spPr/>
    </dgm:pt>
    <dgm:pt modelId="{71F63B13-C2B4-473E-B7B3-800CFFE15E6E}" type="pres">
      <dgm:prSet presAssocID="{430C284B-4660-43FB-AACC-84D0E1663E75}" presName="composite" presStyleCnt="0"/>
      <dgm:spPr/>
    </dgm:pt>
    <dgm:pt modelId="{64C83CB9-4BD7-41AD-8235-FA33178CB419}" type="pres">
      <dgm:prSet presAssocID="{430C284B-4660-43FB-AACC-84D0E1663E7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B2AA5-C793-41E2-9E8C-09801DB7291B}" type="pres">
      <dgm:prSet presAssocID="{430C284B-4660-43FB-AACC-84D0E1663E7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21127E-D512-4408-B064-91B0ECA6A110}" type="pres">
      <dgm:prSet presAssocID="{32D7844D-689E-484D-AD83-EAA7CC5DE7E3}" presName="sp" presStyleCnt="0"/>
      <dgm:spPr/>
    </dgm:pt>
    <dgm:pt modelId="{32917AE9-3A62-493C-9CEA-C5CA989E6724}" type="pres">
      <dgm:prSet presAssocID="{714652B4-7FD8-49C5-8EEE-9BEBDD75A913}" presName="composite" presStyleCnt="0"/>
      <dgm:spPr/>
    </dgm:pt>
    <dgm:pt modelId="{016F2E52-51E8-47EB-9253-DE31AECEA067}" type="pres">
      <dgm:prSet presAssocID="{714652B4-7FD8-49C5-8EEE-9BEBDD75A91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4FA573-7CFD-49E1-9D1A-03D471BD78CD}" type="pres">
      <dgm:prSet presAssocID="{714652B4-7FD8-49C5-8EEE-9BEBDD75A913}" presName="descendantText" presStyleLbl="alignAcc1" presStyleIdx="3" presStyleCnt="4" custScaleX="101808" custScaleY="142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2641CB-31B1-4487-8A4C-8A3E89906FB0}" type="presOf" srcId="{FBA0332F-B6A6-488F-95E8-D15DE4B8F38F}" destId="{21CA993F-8888-4DA4-97B9-B16E11E00F4D}" srcOrd="0" destOrd="0" presId="urn:microsoft.com/office/officeart/2005/8/layout/chevron2"/>
    <dgm:cxn modelId="{E4D48381-6D17-4E79-A368-086B3E7FB861}" type="presOf" srcId="{80797074-3886-4EC2-9080-0FEDDE4235DA}" destId="{88B4A592-F0A8-4A49-A3CD-D02F3CF43E79}" srcOrd="0" destOrd="0" presId="urn:microsoft.com/office/officeart/2005/8/layout/chevron2"/>
    <dgm:cxn modelId="{7221B2ED-E78B-4946-969B-CBCEDECD3D13}" srcId="{F817F560-A73B-41CF-8CC2-94AB56448F02}" destId="{D5CFE695-A273-4A3D-951E-608416655887}" srcOrd="0" destOrd="0" parTransId="{69DE404F-1FE1-4C00-88B1-8E052245C2EF}" sibTransId="{10883CF1-3161-4574-B910-A493C33BEABF}"/>
    <dgm:cxn modelId="{42B2926E-32FD-4DA9-AD7B-3429925A382E}" type="presOf" srcId="{A13FB60E-F919-4E61-94A2-1686CBDB07C3}" destId="{324FA573-7CFD-49E1-9D1A-03D471BD78CD}" srcOrd="0" destOrd="0" presId="urn:microsoft.com/office/officeart/2005/8/layout/chevron2"/>
    <dgm:cxn modelId="{02A3A024-B61C-426D-B79B-1B2CBE6A391D}" type="presOf" srcId="{0ADF92B1-0C97-450B-BE59-8237B1C298CB}" destId="{99DB2AA5-C793-41E2-9E8C-09801DB7291B}" srcOrd="0" destOrd="0" presId="urn:microsoft.com/office/officeart/2005/8/layout/chevron2"/>
    <dgm:cxn modelId="{CE9C90AF-A798-4E23-85C0-D21960C8EAB2}" srcId="{80797074-3886-4EC2-9080-0FEDDE4235DA}" destId="{714652B4-7FD8-49C5-8EEE-9BEBDD75A913}" srcOrd="3" destOrd="0" parTransId="{07318C03-CC3D-4459-998B-D8DEA5EC41D6}" sibTransId="{5587D774-78ED-41E6-BFF9-42406F00823C}"/>
    <dgm:cxn modelId="{D52A9724-C744-4C1A-9D7C-E7C4220452C6}" srcId="{80797074-3886-4EC2-9080-0FEDDE4235DA}" destId="{FBA0332F-B6A6-488F-95E8-D15DE4B8F38F}" srcOrd="1" destOrd="0" parTransId="{BA073BB3-7BE4-482B-8408-C76F226667B1}" sibTransId="{910D26BA-4E06-4A58-BD0F-E005287933B5}"/>
    <dgm:cxn modelId="{0C6DB3FB-2323-4B09-9D91-B996B36ECB31}" srcId="{430C284B-4660-43FB-AACC-84D0E1663E75}" destId="{0ADF92B1-0C97-450B-BE59-8237B1C298CB}" srcOrd="0" destOrd="0" parTransId="{23D54A1D-05EA-4988-8F1F-23904EFCE225}" sibTransId="{2A57DE00-E23C-410E-BF44-6FFB57DC024B}"/>
    <dgm:cxn modelId="{8F25CCE5-6267-4CF5-9A85-101F08856B37}" type="presOf" srcId="{F817F560-A73B-41CF-8CC2-94AB56448F02}" destId="{8569594D-ED5E-4AFC-AC39-BA8F551EB41C}" srcOrd="0" destOrd="0" presId="urn:microsoft.com/office/officeart/2005/8/layout/chevron2"/>
    <dgm:cxn modelId="{2D83C894-1746-401C-A56D-F2308A606B1C}" srcId="{80797074-3886-4EC2-9080-0FEDDE4235DA}" destId="{430C284B-4660-43FB-AACC-84D0E1663E75}" srcOrd="2" destOrd="0" parTransId="{7BF8FB60-BEC6-431E-B5FE-7D253D45C545}" sibTransId="{32D7844D-689E-484D-AD83-EAA7CC5DE7E3}"/>
    <dgm:cxn modelId="{CECB5133-831B-433A-94F2-47BABC65EEB0}" srcId="{80797074-3886-4EC2-9080-0FEDDE4235DA}" destId="{F817F560-A73B-41CF-8CC2-94AB56448F02}" srcOrd="0" destOrd="0" parTransId="{24911F5C-F725-47C7-BD1F-E3B36AE32DB1}" sibTransId="{C90B4A45-779E-4E2E-B635-E1BEAF32217E}"/>
    <dgm:cxn modelId="{DCB3455F-3016-47BC-A3AB-18206D65D1C4}" type="presOf" srcId="{D5CFE695-A273-4A3D-951E-608416655887}" destId="{1969A015-C2D1-4134-8122-7374DFB82E99}" srcOrd="0" destOrd="0" presId="urn:microsoft.com/office/officeart/2005/8/layout/chevron2"/>
    <dgm:cxn modelId="{FCA17EF4-0428-42AD-8D78-755F9B7E0A39}" srcId="{714652B4-7FD8-49C5-8EEE-9BEBDD75A913}" destId="{A13FB60E-F919-4E61-94A2-1686CBDB07C3}" srcOrd="0" destOrd="0" parTransId="{CFF714EB-2AA7-4B34-9ED8-238DF0A38B42}" sibTransId="{55C97548-5E94-434D-9FE6-A25344ECC17D}"/>
    <dgm:cxn modelId="{B7659356-C016-405A-A5AF-F981F6E32CA3}" srcId="{FBA0332F-B6A6-488F-95E8-D15DE4B8F38F}" destId="{6C078D6C-1D48-4325-9017-B2BE380383FE}" srcOrd="0" destOrd="0" parTransId="{84272538-FD15-451D-9E96-88C6A41F8845}" sibTransId="{2002CBD1-2526-412D-8878-B2E3281A2C09}"/>
    <dgm:cxn modelId="{94761A4B-8ABC-4AED-93C2-18CE8C1DE3E8}" type="presOf" srcId="{6C078D6C-1D48-4325-9017-B2BE380383FE}" destId="{D29237DC-273E-4EC0-A18A-B432CA929076}" srcOrd="0" destOrd="0" presId="urn:microsoft.com/office/officeart/2005/8/layout/chevron2"/>
    <dgm:cxn modelId="{5BD2E013-F6E0-44B4-8CBD-30D9B328EE44}" type="presOf" srcId="{430C284B-4660-43FB-AACC-84D0E1663E75}" destId="{64C83CB9-4BD7-41AD-8235-FA33178CB419}" srcOrd="0" destOrd="0" presId="urn:microsoft.com/office/officeart/2005/8/layout/chevron2"/>
    <dgm:cxn modelId="{2A2C5C20-2645-404F-974B-92FEF6F29FAD}" type="presOf" srcId="{714652B4-7FD8-49C5-8EEE-9BEBDD75A913}" destId="{016F2E52-51E8-47EB-9253-DE31AECEA067}" srcOrd="0" destOrd="0" presId="urn:microsoft.com/office/officeart/2005/8/layout/chevron2"/>
    <dgm:cxn modelId="{13C4F41E-C1C3-42BD-9B78-EC5A2AAF6A3E}" type="presParOf" srcId="{88B4A592-F0A8-4A49-A3CD-D02F3CF43E79}" destId="{B3FFF47F-FD21-427C-A014-081BE8CFBD05}" srcOrd="0" destOrd="0" presId="urn:microsoft.com/office/officeart/2005/8/layout/chevron2"/>
    <dgm:cxn modelId="{BE3CA3E3-D9FA-478E-A750-7C9796A6BE93}" type="presParOf" srcId="{B3FFF47F-FD21-427C-A014-081BE8CFBD05}" destId="{8569594D-ED5E-4AFC-AC39-BA8F551EB41C}" srcOrd="0" destOrd="0" presId="urn:microsoft.com/office/officeart/2005/8/layout/chevron2"/>
    <dgm:cxn modelId="{A07A957A-0D4E-4C60-B887-DEF092A99736}" type="presParOf" srcId="{B3FFF47F-FD21-427C-A014-081BE8CFBD05}" destId="{1969A015-C2D1-4134-8122-7374DFB82E99}" srcOrd="1" destOrd="0" presId="urn:microsoft.com/office/officeart/2005/8/layout/chevron2"/>
    <dgm:cxn modelId="{7E0AFB5F-0F6B-4363-91A7-608CC45670B3}" type="presParOf" srcId="{88B4A592-F0A8-4A49-A3CD-D02F3CF43E79}" destId="{F29CF3C0-108B-4E29-8735-CD72135D7B8F}" srcOrd="1" destOrd="0" presId="urn:microsoft.com/office/officeart/2005/8/layout/chevron2"/>
    <dgm:cxn modelId="{12D83E4D-C6FE-4DE2-92AA-862CBB5B92A2}" type="presParOf" srcId="{88B4A592-F0A8-4A49-A3CD-D02F3CF43E79}" destId="{DF47E041-A0AC-48D8-B563-074F24866AA7}" srcOrd="2" destOrd="0" presId="urn:microsoft.com/office/officeart/2005/8/layout/chevron2"/>
    <dgm:cxn modelId="{D5DCF795-20B3-48A0-A073-0F4276EE3293}" type="presParOf" srcId="{DF47E041-A0AC-48D8-B563-074F24866AA7}" destId="{21CA993F-8888-4DA4-97B9-B16E11E00F4D}" srcOrd="0" destOrd="0" presId="urn:microsoft.com/office/officeart/2005/8/layout/chevron2"/>
    <dgm:cxn modelId="{4C590E3E-C4B0-400D-B6FD-DA6EABE948BF}" type="presParOf" srcId="{DF47E041-A0AC-48D8-B563-074F24866AA7}" destId="{D29237DC-273E-4EC0-A18A-B432CA929076}" srcOrd="1" destOrd="0" presId="urn:microsoft.com/office/officeart/2005/8/layout/chevron2"/>
    <dgm:cxn modelId="{E1C361E7-D7BF-4127-8B06-70F61944302F}" type="presParOf" srcId="{88B4A592-F0A8-4A49-A3CD-D02F3CF43E79}" destId="{D01C4D9D-C829-4519-99E0-3682D452FCF3}" srcOrd="3" destOrd="0" presId="urn:microsoft.com/office/officeart/2005/8/layout/chevron2"/>
    <dgm:cxn modelId="{2381C619-639D-43A4-A964-AE954DF3DFEF}" type="presParOf" srcId="{88B4A592-F0A8-4A49-A3CD-D02F3CF43E79}" destId="{71F63B13-C2B4-473E-B7B3-800CFFE15E6E}" srcOrd="4" destOrd="0" presId="urn:microsoft.com/office/officeart/2005/8/layout/chevron2"/>
    <dgm:cxn modelId="{CC014CAD-03C6-4A7D-BA64-40D5EF4D9F4C}" type="presParOf" srcId="{71F63B13-C2B4-473E-B7B3-800CFFE15E6E}" destId="{64C83CB9-4BD7-41AD-8235-FA33178CB419}" srcOrd="0" destOrd="0" presId="urn:microsoft.com/office/officeart/2005/8/layout/chevron2"/>
    <dgm:cxn modelId="{344757FE-540B-4572-9461-DDD0C1F6AB61}" type="presParOf" srcId="{71F63B13-C2B4-473E-B7B3-800CFFE15E6E}" destId="{99DB2AA5-C793-41E2-9E8C-09801DB7291B}" srcOrd="1" destOrd="0" presId="urn:microsoft.com/office/officeart/2005/8/layout/chevron2"/>
    <dgm:cxn modelId="{A06618E4-E50A-47C8-B2E1-5F101D8C3ED6}" type="presParOf" srcId="{88B4A592-F0A8-4A49-A3CD-D02F3CF43E79}" destId="{0A21127E-D512-4408-B064-91B0ECA6A110}" srcOrd="5" destOrd="0" presId="urn:microsoft.com/office/officeart/2005/8/layout/chevron2"/>
    <dgm:cxn modelId="{9984AB77-3E49-4DE4-BD1F-E1065AFAF46E}" type="presParOf" srcId="{88B4A592-F0A8-4A49-A3CD-D02F3CF43E79}" destId="{32917AE9-3A62-493C-9CEA-C5CA989E6724}" srcOrd="6" destOrd="0" presId="urn:microsoft.com/office/officeart/2005/8/layout/chevron2"/>
    <dgm:cxn modelId="{DF8F8EFA-BFB4-4149-B1FC-FF6349A0DB83}" type="presParOf" srcId="{32917AE9-3A62-493C-9CEA-C5CA989E6724}" destId="{016F2E52-51E8-47EB-9253-DE31AECEA067}" srcOrd="0" destOrd="0" presId="urn:microsoft.com/office/officeart/2005/8/layout/chevron2"/>
    <dgm:cxn modelId="{E1EE8F80-CBAC-4ED6-8E89-F6A2C8BB15C2}" type="presParOf" srcId="{32917AE9-3A62-493C-9CEA-C5CA989E6724}" destId="{324FA573-7CFD-49E1-9D1A-03D471BD78CD}" srcOrd="1" destOrd="0" presId="urn:microsoft.com/office/officeart/2005/8/layout/chevron2"/>
  </dgm:cxnLst>
  <dgm:bg>
    <a:noFill/>
  </dgm:bg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797074-3886-4EC2-9080-0FEDDE4235DA}" type="doc">
      <dgm:prSet loTypeId="urn:microsoft.com/office/officeart/2005/8/layout/chevron2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817F560-A73B-41CF-8CC2-94AB56448F02}">
      <dgm:prSet phldrT="[Текст]"/>
      <dgm:spPr/>
      <dgm:t>
        <a:bodyPr/>
        <a:lstStyle/>
        <a:p>
          <a:endParaRPr lang="ru-RU" dirty="0"/>
        </a:p>
      </dgm:t>
    </dgm:pt>
    <dgm:pt modelId="{24911F5C-F725-47C7-BD1F-E3B36AE32DB1}" type="parTrans" cxnId="{CECB5133-831B-433A-94F2-47BABC65EEB0}">
      <dgm:prSet/>
      <dgm:spPr/>
      <dgm:t>
        <a:bodyPr/>
        <a:lstStyle/>
        <a:p>
          <a:endParaRPr lang="ru-RU"/>
        </a:p>
      </dgm:t>
    </dgm:pt>
    <dgm:pt modelId="{C90B4A45-779E-4E2E-B635-E1BEAF32217E}" type="sibTrans" cxnId="{CECB5133-831B-433A-94F2-47BABC65EEB0}">
      <dgm:prSet/>
      <dgm:spPr/>
      <dgm:t>
        <a:bodyPr/>
        <a:lstStyle/>
        <a:p>
          <a:endParaRPr lang="ru-RU"/>
        </a:p>
      </dgm:t>
    </dgm:pt>
    <dgm:pt modelId="{D5CFE695-A273-4A3D-951E-608416655887}">
      <dgm:prSet custT="1"/>
      <dgm:spPr>
        <a:blipFill rotWithShape="0">
          <a:blip xmlns:r="http://schemas.openxmlformats.org/officeDocument/2006/relationships" r:embed="rId1">
            <a:duotone>
              <a:schemeClr val="lt1">
                <a:alpha val="9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alpha val="9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t>
        <a:bodyPr/>
        <a:lstStyle/>
        <a:p>
          <a:pPr algn="l"/>
          <a:r>
            <a:rPr lang="ru-RU" sz="2000" dirty="0" smtClean="0"/>
            <a:t>Сокращение  детского и семейного неблагополучия в результате применения новых методик и технологий в работе с семьями с детьми</a:t>
          </a:r>
          <a:endParaRPr lang="ru-RU" sz="2000" b="1" dirty="0">
            <a:solidFill>
              <a:srgbClr val="0070C0"/>
            </a:solidFill>
            <a:latin typeface="+mn-lt"/>
          </a:endParaRPr>
        </a:p>
      </dgm:t>
    </dgm:pt>
    <dgm:pt modelId="{69DE404F-1FE1-4C00-88B1-8E052245C2EF}" type="parTrans" cxnId="{7221B2ED-E78B-4946-969B-CBCEDECD3D13}">
      <dgm:prSet/>
      <dgm:spPr/>
      <dgm:t>
        <a:bodyPr/>
        <a:lstStyle/>
        <a:p>
          <a:endParaRPr lang="ru-RU"/>
        </a:p>
      </dgm:t>
    </dgm:pt>
    <dgm:pt modelId="{10883CF1-3161-4574-B910-A493C33BEABF}" type="sibTrans" cxnId="{7221B2ED-E78B-4946-969B-CBCEDECD3D13}">
      <dgm:prSet/>
      <dgm:spPr/>
      <dgm:t>
        <a:bodyPr/>
        <a:lstStyle/>
        <a:p>
          <a:endParaRPr lang="ru-RU"/>
        </a:p>
      </dgm:t>
    </dgm:pt>
    <dgm:pt modelId="{FBA0332F-B6A6-488F-95E8-D15DE4B8F38F}">
      <dgm:prSet phldrT="[Текст]"/>
      <dgm:spPr>
        <a:solidFill>
          <a:srgbClr val="00B0F0"/>
        </a:solidFill>
      </dgm:spPr>
      <dgm:t>
        <a:bodyPr/>
        <a:lstStyle/>
        <a:p>
          <a:endParaRPr lang="ru-RU" dirty="0"/>
        </a:p>
      </dgm:t>
    </dgm:pt>
    <dgm:pt modelId="{910D26BA-4E06-4A58-BD0F-E005287933B5}" type="sibTrans" cxnId="{D52A9724-C744-4C1A-9D7C-E7C4220452C6}">
      <dgm:prSet/>
      <dgm:spPr/>
      <dgm:t>
        <a:bodyPr/>
        <a:lstStyle/>
        <a:p>
          <a:endParaRPr lang="ru-RU"/>
        </a:p>
      </dgm:t>
    </dgm:pt>
    <dgm:pt modelId="{BA073BB3-7BE4-482B-8408-C76F226667B1}" type="parTrans" cxnId="{D52A9724-C744-4C1A-9D7C-E7C4220452C6}">
      <dgm:prSet/>
      <dgm:spPr/>
      <dgm:t>
        <a:bodyPr/>
        <a:lstStyle/>
        <a:p>
          <a:endParaRPr lang="ru-RU"/>
        </a:p>
      </dgm:t>
    </dgm:pt>
    <dgm:pt modelId="{6C078D6C-1D48-4325-9017-B2BE380383FE}">
      <dgm:prSet custT="1"/>
      <dgm:spPr/>
      <dgm:t>
        <a:bodyPr/>
        <a:lstStyle/>
        <a:p>
          <a:r>
            <a:rPr lang="ru-RU" sz="2000" dirty="0" err="1" smtClean="0"/>
            <a:t>Сформированность</a:t>
          </a:r>
          <a:r>
            <a:rPr lang="ru-RU" sz="2000" dirty="0" smtClean="0"/>
            <a:t> у 50% детей и подростков целевой группы  выбора дополнительных занятий по интересам, вовлечение их в творческие объединения и спортивные секции</a:t>
          </a:r>
          <a:endParaRPr lang="ru-RU" sz="2000" b="1" dirty="0">
            <a:solidFill>
              <a:srgbClr val="0070C0"/>
            </a:solidFill>
          </a:endParaRPr>
        </a:p>
      </dgm:t>
    </dgm:pt>
    <dgm:pt modelId="{84272538-FD15-451D-9E96-88C6A41F8845}" type="parTrans" cxnId="{B7659356-C016-405A-A5AF-F981F6E32CA3}">
      <dgm:prSet/>
      <dgm:spPr/>
      <dgm:t>
        <a:bodyPr/>
        <a:lstStyle/>
        <a:p>
          <a:endParaRPr lang="ru-RU"/>
        </a:p>
      </dgm:t>
    </dgm:pt>
    <dgm:pt modelId="{2002CBD1-2526-412D-8878-B2E3281A2C09}" type="sibTrans" cxnId="{B7659356-C016-405A-A5AF-F981F6E32CA3}">
      <dgm:prSet/>
      <dgm:spPr/>
      <dgm:t>
        <a:bodyPr/>
        <a:lstStyle/>
        <a:p>
          <a:endParaRPr lang="ru-RU"/>
        </a:p>
      </dgm:t>
    </dgm:pt>
    <dgm:pt modelId="{714652B4-7FD8-49C5-8EEE-9BEBDD75A913}">
      <dgm:prSet custT="1"/>
      <dgm:spPr/>
      <dgm:t>
        <a:bodyPr/>
        <a:lstStyle/>
        <a:p>
          <a:endParaRPr lang="ru-RU" sz="2000" dirty="0"/>
        </a:p>
      </dgm:t>
    </dgm:pt>
    <dgm:pt modelId="{07318C03-CC3D-4459-998B-D8DEA5EC41D6}" type="parTrans" cxnId="{CE9C90AF-A798-4E23-85C0-D21960C8EAB2}">
      <dgm:prSet/>
      <dgm:spPr/>
      <dgm:t>
        <a:bodyPr/>
        <a:lstStyle/>
        <a:p>
          <a:endParaRPr lang="ru-RU"/>
        </a:p>
      </dgm:t>
    </dgm:pt>
    <dgm:pt modelId="{5587D774-78ED-41E6-BFF9-42406F00823C}" type="sibTrans" cxnId="{CE9C90AF-A798-4E23-85C0-D21960C8EAB2}">
      <dgm:prSet/>
      <dgm:spPr/>
      <dgm:t>
        <a:bodyPr/>
        <a:lstStyle/>
        <a:p>
          <a:endParaRPr lang="ru-RU"/>
        </a:p>
      </dgm:t>
    </dgm:pt>
    <dgm:pt modelId="{A13FB60E-F919-4E61-94A2-1686CBDB07C3}">
      <dgm:prSet custT="1"/>
      <dgm:spPr/>
      <dgm:t>
        <a:bodyPr/>
        <a:lstStyle/>
        <a:p>
          <a:r>
            <a:rPr lang="ru-RU" sz="2000" dirty="0" smtClean="0"/>
            <a:t>Проведение не менее 15 системных мероприятий, в том числе в рамках межведомственного взаимодействия с привлечением волонтёров и спонсоров</a:t>
          </a:r>
          <a:endParaRPr lang="ru-RU" sz="2000" b="1" dirty="0">
            <a:solidFill>
              <a:srgbClr val="0070C0"/>
            </a:solidFill>
          </a:endParaRPr>
        </a:p>
      </dgm:t>
    </dgm:pt>
    <dgm:pt modelId="{CFF714EB-2AA7-4B34-9ED8-238DF0A38B42}" type="parTrans" cxnId="{FCA17EF4-0428-42AD-8D78-755F9B7E0A39}">
      <dgm:prSet/>
      <dgm:spPr/>
      <dgm:t>
        <a:bodyPr/>
        <a:lstStyle/>
        <a:p>
          <a:endParaRPr lang="ru-RU"/>
        </a:p>
      </dgm:t>
    </dgm:pt>
    <dgm:pt modelId="{55C97548-5E94-434D-9FE6-A25344ECC17D}" type="sibTrans" cxnId="{FCA17EF4-0428-42AD-8D78-755F9B7E0A39}">
      <dgm:prSet/>
      <dgm:spPr/>
      <dgm:t>
        <a:bodyPr/>
        <a:lstStyle/>
        <a:p>
          <a:endParaRPr lang="ru-RU"/>
        </a:p>
      </dgm:t>
    </dgm:pt>
    <dgm:pt modelId="{430C284B-4660-43FB-AACC-84D0E1663E75}">
      <dgm:prSet custT="1"/>
      <dgm:spPr/>
      <dgm:t>
        <a:bodyPr/>
        <a:lstStyle/>
        <a:p>
          <a:endParaRPr lang="ru-RU" sz="2000" dirty="0"/>
        </a:p>
      </dgm:t>
    </dgm:pt>
    <dgm:pt modelId="{7BF8FB60-BEC6-431E-B5FE-7D253D45C545}" type="parTrans" cxnId="{2D83C894-1746-401C-A56D-F2308A606B1C}">
      <dgm:prSet/>
      <dgm:spPr/>
      <dgm:t>
        <a:bodyPr/>
        <a:lstStyle/>
        <a:p>
          <a:endParaRPr lang="ru-RU"/>
        </a:p>
      </dgm:t>
    </dgm:pt>
    <dgm:pt modelId="{32D7844D-689E-484D-AD83-EAA7CC5DE7E3}" type="sibTrans" cxnId="{2D83C894-1746-401C-A56D-F2308A606B1C}">
      <dgm:prSet/>
      <dgm:spPr/>
      <dgm:t>
        <a:bodyPr/>
        <a:lstStyle/>
        <a:p>
          <a:endParaRPr lang="ru-RU"/>
        </a:p>
      </dgm:t>
    </dgm:pt>
    <dgm:pt modelId="{0ADF92B1-0C97-450B-BE59-8237B1C298CB}">
      <dgm:prSet custT="1"/>
      <dgm:spPr/>
      <dgm:t>
        <a:bodyPr/>
        <a:lstStyle/>
        <a:p>
          <a:r>
            <a:rPr lang="ru-RU" sz="2000" dirty="0" smtClean="0"/>
            <a:t>Профессиональное самоопределение у 70% подростков 14-18 лет целевой группы</a:t>
          </a:r>
          <a:endParaRPr lang="ru-RU" sz="2000" b="1" dirty="0">
            <a:solidFill>
              <a:srgbClr val="0070C0"/>
            </a:solidFill>
          </a:endParaRPr>
        </a:p>
      </dgm:t>
    </dgm:pt>
    <dgm:pt modelId="{23D54A1D-05EA-4988-8F1F-23904EFCE225}" type="parTrans" cxnId="{0C6DB3FB-2323-4B09-9D91-B996B36ECB31}">
      <dgm:prSet/>
      <dgm:spPr/>
      <dgm:t>
        <a:bodyPr/>
        <a:lstStyle/>
        <a:p>
          <a:endParaRPr lang="ru-RU"/>
        </a:p>
      </dgm:t>
    </dgm:pt>
    <dgm:pt modelId="{2A57DE00-E23C-410E-BF44-6FFB57DC024B}" type="sibTrans" cxnId="{0C6DB3FB-2323-4B09-9D91-B996B36ECB31}">
      <dgm:prSet/>
      <dgm:spPr/>
      <dgm:t>
        <a:bodyPr/>
        <a:lstStyle/>
        <a:p>
          <a:endParaRPr lang="ru-RU"/>
        </a:p>
      </dgm:t>
    </dgm:pt>
    <dgm:pt modelId="{88B4A592-F0A8-4A49-A3CD-D02F3CF43E79}" type="pres">
      <dgm:prSet presAssocID="{80797074-3886-4EC2-9080-0FEDDE4235D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FFF47F-FD21-427C-A014-081BE8CFBD05}" type="pres">
      <dgm:prSet presAssocID="{F817F560-A73B-41CF-8CC2-94AB56448F02}" presName="composite" presStyleCnt="0"/>
      <dgm:spPr/>
      <dgm:t>
        <a:bodyPr/>
        <a:lstStyle/>
        <a:p>
          <a:endParaRPr lang="ru-RU"/>
        </a:p>
      </dgm:t>
    </dgm:pt>
    <dgm:pt modelId="{8569594D-ED5E-4AFC-AC39-BA8F551EB41C}" type="pres">
      <dgm:prSet presAssocID="{F817F560-A73B-41CF-8CC2-94AB56448F0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9A015-C2D1-4134-8122-7374DFB82E99}" type="pres">
      <dgm:prSet presAssocID="{F817F560-A73B-41CF-8CC2-94AB56448F02}" presName="descendantText" presStyleLbl="alignAcc1" presStyleIdx="0" presStyleCnt="4" custScaleX="98960" custScaleY="108933" custLinFactNeighborX="845" custLinFactNeighborY="2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9CF3C0-108B-4E29-8735-CD72135D7B8F}" type="pres">
      <dgm:prSet presAssocID="{C90B4A45-779E-4E2E-B635-E1BEAF32217E}" presName="sp" presStyleCnt="0"/>
      <dgm:spPr/>
      <dgm:t>
        <a:bodyPr/>
        <a:lstStyle/>
        <a:p>
          <a:endParaRPr lang="ru-RU"/>
        </a:p>
      </dgm:t>
    </dgm:pt>
    <dgm:pt modelId="{DF47E041-A0AC-48D8-B563-074F24866AA7}" type="pres">
      <dgm:prSet presAssocID="{FBA0332F-B6A6-488F-95E8-D15DE4B8F38F}" presName="composite" presStyleCnt="0"/>
      <dgm:spPr/>
      <dgm:t>
        <a:bodyPr/>
        <a:lstStyle/>
        <a:p>
          <a:endParaRPr lang="ru-RU"/>
        </a:p>
      </dgm:t>
    </dgm:pt>
    <dgm:pt modelId="{21CA993F-8888-4DA4-97B9-B16E11E00F4D}" type="pres">
      <dgm:prSet presAssocID="{FBA0332F-B6A6-488F-95E8-D15DE4B8F38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237DC-273E-4EC0-A18A-B432CA929076}" type="pres">
      <dgm:prSet presAssocID="{FBA0332F-B6A6-488F-95E8-D15DE4B8F38F}" presName="descendantText" presStyleLbl="alignAcc1" presStyleIdx="1" presStyleCnt="4" custAng="0" custScaleX="100045" custScaleY="125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1C4D9D-C829-4519-99E0-3682D452FCF3}" type="pres">
      <dgm:prSet presAssocID="{910D26BA-4E06-4A58-BD0F-E005287933B5}" presName="sp" presStyleCnt="0"/>
      <dgm:spPr/>
    </dgm:pt>
    <dgm:pt modelId="{71F63B13-C2B4-473E-B7B3-800CFFE15E6E}" type="pres">
      <dgm:prSet presAssocID="{430C284B-4660-43FB-AACC-84D0E1663E75}" presName="composite" presStyleCnt="0"/>
      <dgm:spPr/>
    </dgm:pt>
    <dgm:pt modelId="{64C83CB9-4BD7-41AD-8235-FA33178CB419}" type="pres">
      <dgm:prSet presAssocID="{430C284B-4660-43FB-AACC-84D0E1663E7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B2AA5-C793-41E2-9E8C-09801DB7291B}" type="pres">
      <dgm:prSet presAssocID="{430C284B-4660-43FB-AACC-84D0E1663E7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21127E-D512-4408-B064-91B0ECA6A110}" type="pres">
      <dgm:prSet presAssocID="{32D7844D-689E-484D-AD83-EAA7CC5DE7E3}" presName="sp" presStyleCnt="0"/>
      <dgm:spPr/>
    </dgm:pt>
    <dgm:pt modelId="{32917AE9-3A62-493C-9CEA-C5CA989E6724}" type="pres">
      <dgm:prSet presAssocID="{714652B4-7FD8-49C5-8EEE-9BEBDD75A913}" presName="composite" presStyleCnt="0"/>
      <dgm:spPr/>
    </dgm:pt>
    <dgm:pt modelId="{016F2E52-51E8-47EB-9253-DE31AECEA067}" type="pres">
      <dgm:prSet presAssocID="{714652B4-7FD8-49C5-8EEE-9BEBDD75A91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4FA573-7CFD-49E1-9D1A-03D471BD78CD}" type="pres">
      <dgm:prSet presAssocID="{714652B4-7FD8-49C5-8EEE-9BEBDD75A913}" presName="descendantText" presStyleLbl="alignAcc1" presStyleIdx="3" presStyleCnt="4" custScaleX="101808" custScaleY="142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21B2ED-E78B-4946-969B-CBCEDECD3D13}" srcId="{F817F560-A73B-41CF-8CC2-94AB56448F02}" destId="{D5CFE695-A273-4A3D-951E-608416655887}" srcOrd="0" destOrd="0" parTransId="{69DE404F-1FE1-4C00-88B1-8E052245C2EF}" sibTransId="{10883CF1-3161-4574-B910-A493C33BEABF}"/>
    <dgm:cxn modelId="{CE9C90AF-A798-4E23-85C0-D21960C8EAB2}" srcId="{80797074-3886-4EC2-9080-0FEDDE4235DA}" destId="{714652B4-7FD8-49C5-8EEE-9BEBDD75A913}" srcOrd="3" destOrd="0" parTransId="{07318C03-CC3D-4459-998B-D8DEA5EC41D6}" sibTransId="{5587D774-78ED-41E6-BFF9-42406F00823C}"/>
    <dgm:cxn modelId="{D52A9724-C744-4C1A-9D7C-E7C4220452C6}" srcId="{80797074-3886-4EC2-9080-0FEDDE4235DA}" destId="{FBA0332F-B6A6-488F-95E8-D15DE4B8F38F}" srcOrd="1" destOrd="0" parTransId="{BA073BB3-7BE4-482B-8408-C76F226667B1}" sibTransId="{910D26BA-4E06-4A58-BD0F-E005287933B5}"/>
    <dgm:cxn modelId="{A983A20C-250D-48C8-9E90-BCCE5E3DD43B}" type="presOf" srcId="{FBA0332F-B6A6-488F-95E8-D15DE4B8F38F}" destId="{21CA993F-8888-4DA4-97B9-B16E11E00F4D}" srcOrd="0" destOrd="0" presId="urn:microsoft.com/office/officeart/2005/8/layout/chevron2"/>
    <dgm:cxn modelId="{0C6DB3FB-2323-4B09-9D91-B996B36ECB31}" srcId="{430C284B-4660-43FB-AACC-84D0E1663E75}" destId="{0ADF92B1-0C97-450B-BE59-8237B1C298CB}" srcOrd="0" destOrd="0" parTransId="{23D54A1D-05EA-4988-8F1F-23904EFCE225}" sibTransId="{2A57DE00-E23C-410E-BF44-6FFB57DC024B}"/>
    <dgm:cxn modelId="{6FD3B03B-2795-4BF2-9686-2D6CD54510AA}" type="presOf" srcId="{430C284B-4660-43FB-AACC-84D0E1663E75}" destId="{64C83CB9-4BD7-41AD-8235-FA33178CB419}" srcOrd="0" destOrd="0" presId="urn:microsoft.com/office/officeart/2005/8/layout/chevron2"/>
    <dgm:cxn modelId="{447B750D-2B95-4C62-B0EF-4F7508004C25}" type="presOf" srcId="{D5CFE695-A273-4A3D-951E-608416655887}" destId="{1969A015-C2D1-4134-8122-7374DFB82E99}" srcOrd="0" destOrd="0" presId="urn:microsoft.com/office/officeart/2005/8/layout/chevron2"/>
    <dgm:cxn modelId="{6F7B7FFA-FB77-4362-9A49-D68B9DABCA84}" type="presOf" srcId="{A13FB60E-F919-4E61-94A2-1686CBDB07C3}" destId="{324FA573-7CFD-49E1-9D1A-03D471BD78CD}" srcOrd="0" destOrd="0" presId="urn:microsoft.com/office/officeart/2005/8/layout/chevron2"/>
    <dgm:cxn modelId="{2D83C894-1746-401C-A56D-F2308A606B1C}" srcId="{80797074-3886-4EC2-9080-0FEDDE4235DA}" destId="{430C284B-4660-43FB-AACC-84D0E1663E75}" srcOrd="2" destOrd="0" parTransId="{7BF8FB60-BEC6-431E-B5FE-7D253D45C545}" sibTransId="{32D7844D-689E-484D-AD83-EAA7CC5DE7E3}"/>
    <dgm:cxn modelId="{CECB5133-831B-433A-94F2-47BABC65EEB0}" srcId="{80797074-3886-4EC2-9080-0FEDDE4235DA}" destId="{F817F560-A73B-41CF-8CC2-94AB56448F02}" srcOrd="0" destOrd="0" parTransId="{24911F5C-F725-47C7-BD1F-E3B36AE32DB1}" sibTransId="{C90B4A45-779E-4E2E-B635-E1BEAF32217E}"/>
    <dgm:cxn modelId="{B7659356-C016-405A-A5AF-F981F6E32CA3}" srcId="{FBA0332F-B6A6-488F-95E8-D15DE4B8F38F}" destId="{6C078D6C-1D48-4325-9017-B2BE380383FE}" srcOrd="0" destOrd="0" parTransId="{84272538-FD15-451D-9E96-88C6A41F8845}" sibTransId="{2002CBD1-2526-412D-8878-B2E3281A2C09}"/>
    <dgm:cxn modelId="{FCA17EF4-0428-42AD-8D78-755F9B7E0A39}" srcId="{714652B4-7FD8-49C5-8EEE-9BEBDD75A913}" destId="{A13FB60E-F919-4E61-94A2-1686CBDB07C3}" srcOrd="0" destOrd="0" parTransId="{CFF714EB-2AA7-4B34-9ED8-238DF0A38B42}" sibTransId="{55C97548-5E94-434D-9FE6-A25344ECC17D}"/>
    <dgm:cxn modelId="{08CB1B4E-EE34-41A1-8A68-3C2BF3BCAB59}" type="presOf" srcId="{6C078D6C-1D48-4325-9017-B2BE380383FE}" destId="{D29237DC-273E-4EC0-A18A-B432CA929076}" srcOrd="0" destOrd="0" presId="urn:microsoft.com/office/officeart/2005/8/layout/chevron2"/>
    <dgm:cxn modelId="{DB5EC80A-6448-4A6A-A8B4-65B022DD3CAD}" type="presOf" srcId="{0ADF92B1-0C97-450B-BE59-8237B1C298CB}" destId="{99DB2AA5-C793-41E2-9E8C-09801DB7291B}" srcOrd="0" destOrd="0" presId="urn:microsoft.com/office/officeart/2005/8/layout/chevron2"/>
    <dgm:cxn modelId="{821E5584-688E-4BA6-A316-3089A987B3E1}" type="presOf" srcId="{80797074-3886-4EC2-9080-0FEDDE4235DA}" destId="{88B4A592-F0A8-4A49-A3CD-D02F3CF43E79}" srcOrd="0" destOrd="0" presId="urn:microsoft.com/office/officeart/2005/8/layout/chevron2"/>
    <dgm:cxn modelId="{25AA90C2-48C3-454C-B33C-9692F3589629}" type="presOf" srcId="{F817F560-A73B-41CF-8CC2-94AB56448F02}" destId="{8569594D-ED5E-4AFC-AC39-BA8F551EB41C}" srcOrd="0" destOrd="0" presId="urn:microsoft.com/office/officeart/2005/8/layout/chevron2"/>
    <dgm:cxn modelId="{EDC8998A-FA66-481F-9AE8-51C5340094AB}" type="presOf" srcId="{714652B4-7FD8-49C5-8EEE-9BEBDD75A913}" destId="{016F2E52-51E8-47EB-9253-DE31AECEA067}" srcOrd="0" destOrd="0" presId="urn:microsoft.com/office/officeart/2005/8/layout/chevron2"/>
    <dgm:cxn modelId="{83869E39-D922-4A69-81D5-376FA2388917}" type="presParOf" srcId="{88B4A592-F0A8-4A49-A3CD-D02F3CF43E79}" destId="{B3FFF47F-FD21-427C-A014-081BE8CFBD05}" srcOrd="0" destOrd="0" presId="urn:microsoft.com/office/officeart/2005/8/layout/chevron2"/>
    <dgm:cxn modelId="{2845B81E-38AF-4C31-83B4-FB80EA202520}" type="presParOf" srcId="{B3FFF47F-FD21-427C-A014-081BE8CFBD05}" destId="{8569594D-ED5E-4AFC-AC39-BA8F551EB41C}" srcOrd="0" destOrd="0" presId="urn:microsoft.com/office/officeart/2005/8/layout/chevron2"/>
    <dgm:cxn modelId="{DC6B45E5-4E9D-4DF9-9C33-02658D14FC4F}" type="presParOf" srcId="{B3FFF47F-FD21-427C-A014-081BE8CFBD05}" destId="{1969A015-C2D1-4134-8122-7374DFB82E99}" srcOrd="1" destOrd="0" presId="urn:microsoft.com/office/officeart/2005/8/layout/chevron2"/>
    <dgm:cxn modelId="{BC6AD805-5392-4950-B740-833818B58146}" type="presParOf" srcId="{88B4A592-F0A8-4A49-A3CD-D02F3CF43E79}" destId="{F29CF3C0-108B-4E29-8735-CD72135D7B8F}" srcOrd="1" destOrd="0" presId="urn:microsoft.com/office/officeart/2005/8/layout/chevron2"/>
    <dgm:cxn modelId="{F6D16A87-9312-4947-A71F-F9852BE6CC7F}" type="presParOf" srcId="{88B4A592-F0A8-4A49-A3CD-D02F3CF43E79}" destId="{DF47E041-A0AC-48D8-B563-074F24866AA7}" srcOrd="2" destOrd="0" presId="urn:microsoft.com/office/officeart/2005/8/layout/chevron2"/>
    <dgm:cxn modelId="{DE44C645-5292-41AB-9DA2-0D5765401684}" type="presParOf" srcId="{DF47E041-A0AC-48D8-B563-074F24866AA7}" destId="{21CA993F-8888-4DA4-97B9-B16E11E00F4D}" srcOrd="0" destOrd="0" presId="urn:microsoft.com/office/officeart/2005/8/layout/chevron2"/>
    <dgm:cxn modelId="{99822E0E-16B2-4A7C-93E9-3D0058BA5A69}" type="presParOf" srcId="{DF47E041-A0AC-48D8-B563-074F24866AA7}" destId="{D29237DC-273E-4EC0-A18A-B432CA929076}" srcOrd="1" destOrd="0" presId="urn:microsoft.com/office/officeart/2005/8/layout/chevron2"/>
    <dgm:cxn modelId="{3BF21E08-C062-4E4A-9A1D-17276E5E461D}" type="presParOf" srcId="{88B4A592-F0A8-4A49-A3CD-D02F3CF43E79}" destId="{D01C4D9D-C829-4519-99E0-3682D452FCF3}" srcOrd="3" destOrd="0" presId="urn:microsoft.com/office/officeart/2005/8/layout/chevron2"/>
    <dgm:cxn modelId="{DC216A44-14FD-406C-8FFA-91A42FE85231}" type="presParOf" srcId="{88B4A592-F0A8-4A49-A3CD-D02F3CF43E79}" destId="{71F63B13-C2B4-473E-B7B3-800CFFE15E6E}" srcOrd="4" destOrd="0" presId="urn:microsoft.com/office/officeart/2005/8/layout/chevron2"/>
    <dgm:cxn modelId="{F108141B-3CD9-4708-AF3E-02FC762CAF11}" type="presParOf" srcId="{71F63B13-C2B4-473E-B7B3-800CFFE15E6E}" destId="{64C83CB9-4BD7-41AD-8235-FA33178CB419}" srcOrd="0" destOrd="0" presId="urn:microsoft.com/office/officeart/2005/8/layout/chevron2"/>
    <dgm:cxn modelId="{60ACE3A0-130A-4711-A6EE-599104829738}" type="presParOf" srcId="{71F63B13-C2B4-473E-B7B3-800CFFE15E6E}" destId="{99DB2AA5-C793-41E2-9E8C-09801DB7291B}" srcOrd="1" destOrd="0" presId="urn:microsoft.com/office/officeart/2005/8/layout/chevron2"/>
    <dgm:cxn modelId="{250A3F1F-1F2C-487B-AB21-30B5011208A7}" type="presParOf" srcId="{88B4A592-F0A8-4A49-A3CD-D02F3CF43E79}" destId="{0A21127E-D512-4408-B064-91B0ECA6A110}" srcOrd="5" destOrd="0" presId="urn:microsoft.com/office/officeart/2005/8/layout/chevron2"/>
    <dgm:cxn modelId="{47D96C3E-FD4B-40CE-A511-4674097244F4}" type="presParOf" srcId="{88B4A592-F0A8-4A49-A3CD-D02F3CF43E79}" destId="{32917AE9-3A62-493C-9CEA-C5CA989E6724}" srcOrd="6" destOrd="0" presId="urn:microsoft.com/office/officeart/2005/8/layout/chevron2"/>
    <dgm:cxn modelId="{6F55EA00-4EA1-4C4C-B338-1BD12CB6D991}" type="presParOf" srcId="{32917AE9-3A62-493C-9CEA-C5CA989E6724}" destId="{016F2E52-51E8-47EB-9253-DE31AECEA067}" srcOrd="0" destOrd="0" presId="urn:microsoft.com/office/officeart/2005/8/layout/chevron2"/>
    <dgm:cxn modelId="{84AE166B-5D2F-4A40-B96B-AF90A0189E48}" type="presParOf" srcId="{32917AE9-3A62-493C-9CEA-C5CA989E6724}" destId="{324FA573-7CFD-49E1-9D1A-03D471BD78CD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463384-00EB-43B3-B06C-1B012AAFE9F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BA5AC3-B475-4EAA-8844-25B0C635E007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24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Направления внедрения проекта</a:t>
          </a:r>
          <a:endParaRPr lang="ru-RU" sz="2400" b="1" i="1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C823EA-72A8-488A-A216-3F7E0CD4C21E}" type="parTrans" cxnId="{71150CD3-FCB2-49D4-869B-6B94A46EF9A5}">
      <dgm:prSet/>
      <dgm:spPr/>
      <dgm:t>
        <a:bodyPr/>
        <a:lstStyle/>
        <a:p>
          <a:endParaRPr lang="ru-RU"/>
        </a:p>
      </dgm:t>
    </dgm:pt>
    <dgm:pt modelId="{D793B186-28CB-4DB1-86B2-63426EAAE107}" type="sibTrans" cxnId="{71150CD3-FCB2-49D4-869B-6B94A46EF9A5}">
      <dgm:prSet/>
      <dgm:spPr/>
      <dgm:t>
        <a:bodyPr/>
        <a:lstStyle/>
        <a:p>
          <a:endParaRPr lang="ru-RU"/>
        </a:p>
      </dgm:t>
    </dgm:pt>
    <dgm:pt modelId="{500046A4-4D29-4120-A382-AD2CF7512D98}">
      <dgm:prSet phldrT="[Текст]" phldr="1"/>
      <dgm:spPr/>
      <dgm:t>
        <a:bodyPr/>
        <a:lstStyle/>
        <a:p>
          <a:endParaRPr lang="ru-RU"/>
        </a:p>
      </dgm:t>
    </dgm:pt>
    <dgm:pt modelId="{7C8E6CC2-FC93-42C1-A792-84AFED8BB10C}" type="parTrans" cxnId="{0F503BA9-5D63-4E51-97E0-BC333499D7BD}">
      <dgm:prSet/>
      <dgm:spPr/>
      <dgm:t>
        <a:bodyPr/>
        <a:lstStyle/>
        <a:p>
          <a:endParaRPr lang="ru-RU"/>
        </a:p>
      </dgm:t>
    </dgm:pt>
    <dgm:pt modelId="{9A7EDC1F-4FC0-40EA-A161-1D5D9C848E8F}" type="sibTrans" cxnId="{0F503BA9-5D63-4E51-97E0-BC333499D7BD}">
      <dgm:prSet/>
      <dgm:spPr/>
      <dgm:t>
        <a:bodyPr/>
        <a:lstStyle/>
        <a:p>
          <a:endParaRPr lang="ru-RU"/>
        </a:p>
      </dgm:t>
    </dgm:pt>
    <dgm:pt modelId="{BBEE7D10-A085-4C23-9AB8-BE33FE4F5284}">
      <dgm:prSet phldrT="[Текст]"/>
      <dgm:spPr/>
      <dgm:t>
        <a:bodyPr/>
        <a:lstStyle/>
        <a:p>
          <a:endParaRPr lang="ru-RU"/>
        </a:p>
      </dgm:t>
    </dgm:pt>
    <dgm:pt modelId="{F99E753D-9580-474F-9267-800DEBA79FD2}" type="parTrans" cxnId="{44D24A62-1901-492A-8937-BE4086AF7BBE}">
      <dgm:prSet/>
      <dgm:spPr/>
      <dgm:t>
        <a:bodyPr/>
        <a:lstStyle/>
        <a:p>
          <a:endParaRPr lang="ru-RU"/>
        </a:p>
      </dgm:t>
    </dgm:pt>
    <dgm:pt modelId="{C1F11D36-728E-496F-9E0F-4179C376ABCE}" type="sibTrans" cxnId="{44D24A62-1901-492A-8937-BE4086AF7BBE}">
      <dgm:prSet/>
      <dgm:spPr/>
      <dgm:t>
        <a:bodyPr/>
        <a:lstStyle/>
        <a:p>
          <a:endParaRPr lang="ru-RU"/>
        </a:p>
      </dgm:t>
    </dgm:pt>
    <dgm:pt modelId="{5077584D-DCD5-466E-BFC8-DA2FE1DCC3EB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1600" b="0" dirty="0" smtClean="0">
              <a:solidFill>
                <a:srgbClr val="006CFF"/>
              </a:solidFill>
              <a:latin typeface="Times New Roman" pitchFamily="18" charset="0"/>
              <a:cs typeface="Times New Roman" pitchFamily="18" charset="0"/>
            </a:rPr>
            <a:t>Внедрение проекта в программы   социально-реабилитационных групп кратковременного пребывания по месту жительства, в том числе в летний период  </a:t>
          </a:r>
          <a:endParaRPr lang="ru-RU" sz="1600" b="0" dirty="0">
            <a:solidFill>
              <a:srgbClr val="006C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146004-19E9-46C1-A2EB-48E4AD86A7C8}" type="parTrans" cxnId="{D93D0361-538D-46B5-9227-D009BA333A31}">
      <dgm:prSet/>
      <dgm:spPr/>
      <dgm:t>
        <a:bodyPr/>
        <a:lstStyle/>
        <a:p>
          <a:endParaRPr lang="ru-RU"/>
        </a:p>
      </dgm:t>
    </dgm:pt>
    <dgm:pt modelId="{41F314E2-7ECD-43B5-A7E5-38BD2F294129}" type="sibTrans" cxnId="{D93D0361-538D-46B5-9227-D009BA333A31}">
      <dgm:prSet/>
      <dgm:spPr/>
      <dgm:t>
        <a:bodyPr/>
        <a:lstStyle/>
        <a:p>
          <a:endParaRPr lang="ru-RU"/>
        </a:p>
      </dgm:t>
    </dgm:pt>
    <dgm:pt modelId="{7797224B-6569-4525-934D-405C5C8623DD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0" dirty="0" smtClean="0">
              <a:solidFill>
                <a:srgbClr val="006CFF"/>
              </a:solidFill>
              <a:latin typeface="Times New Roman" pitchFamily="18" charset="0"/>
              <a:cs typeface="Times New Roman" pitchFamily="18" charset="0"/>
            </a:rPr>
            <a:t>Обеспечение социально-педагогической поддержки семей в формировании личности ребёнка при проведении групповых мероприятий в клубах, организованных на базе учреждения</a:t>
          </a:r>
          <a:endParaRPr lang="ru-RU" sz="1600" b="0" dirty="0">
            <a:solidFill>
              <a:srgbClr val="006C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D57503-300C-47F5-9600-97D274830C35}" type="parTrans" cxnId="{15565ECC-C539-42EB-819A-209C60CA49F9}">
      <dgm:prSet/>
      <dgm:spPr/>
      <dgm:t>
        <a:bodyPr/>
        <a:lstStyle/>
        <a:p>
          <a:endParaRPr lang="ru-RU"/>
        </a:p>
      </dgm:t>
    </dgm:pt>
    <dgm:pt modelId="{FAA081FD-D0DE-4385-8607-7FBD21683CB0}" type="sibTrans" cxnId="{15565ECC-C539-42EB-819A-209C60CA49F9}">
      <dgm:prSet/>
      <dgm:spPr/>
      <dgm:t>
        <a:bodyPr/>
        <a:lstStyle/>
        <a:p>
          <a:endParaRPr lang="ru-RU"/>
        </a:p>
      </dgm:t>
    </dgm:pt>
    <dgm:pt modelId="{FBC9916C-53B9-4A74-BA87-AB34F1697B49}">
      <dgm:prSet custT="1"/>
      <dgm:spPr>
        <a:solidFill>
          <a:schemeClr val="accent1">
            <a:lumMod val="20000"/>
            <a:lumOff val="80000"/>
          </a:schemeClr>
        </a:solidFill>
        <a:ln w="38100">
          <a:solidFill>
            <a:srgbClr val="FF9900"/>
          </a:solidFill>
        </a:ln>
      </dgm:spPr>
      <dgm:t>
        <a:bodyPr/>
        <a:lstStyle/>
        <a:p>
          <a:r>
            <a:rPr lang="ru-RU" sz="1600" b="0" dirty="0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Использование инновационного оборудования, игр, </a:t>
          </a:r>
          <a:r>
            <a:rPr lang="ru-RU" sz="1600" b="0" dirty="0" err="1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профориентационных</a:t>
          </a:r>
          <a:r>
            <a:rPr lang="ru-RU" sz="1600" b="0" dirty="0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 материалов, приобретённых за счёт гранта Фонда поддержки детей, находящихся в трудной жизненной ситуации</a:t>
          </a:r>
          <a:endParaRPr lang="ru-RU" sz="1600" b="0" dirty="0">
            <a:solidFill>
              <a:srgbClr val="0041B6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4AB2B5-5D37-4BC7-874D-DCD840E9AEEF}" type="parTrans" cxnId="{2FECE5F8-20AE-4D92-A5D5-E71F5B84E874}">
      <dgm:prSet/>
      <dgm:spPr/>
      <dgm:t>
        <a:bodyPr/>
        <a:lstStyle/>
        <a:p>
          <a:endParaRPr lang="ru-RU"/>
        </a:p>
      </dgm:t>
    </dgm:pt>
    <dgm:pt modelId="{7AE26303-3528-4970-9C87-47210DB63528}" type="sibTrans" cxnId="{2FECE5F8-20AE-4D92-A5D5-E71F5B84E874}">
      <dgm:prSet/>
      <dgm:spPr/>
      <dgm:t>
        <a:bodyPr/>
        <a:lstStyle/>
        <a:p>
          <a:endParaRPr lang="ru-RU"/>
        </a:p>
      </dgm:t>
    </dgm:pt>
    <dgm:pt modelId="{1B8F1ED8-48A1-44AA-8381-63D504932F5A}">
      <dgm:prSet/>
      <dgm:spPr/>
      <dgm:t>
        <a:bodyPr/>
        <a:lstStyle/>
        <a:p>
          <a:endParaRPr lang="ru-RU"/>
        </a:p>
      </dgm:t>
    </dgm:pt>
    <dgm:pt modelId="{E7985932-A531-449F-B5FE-8369CA967EA2}" type="parTrans" cxnId="{26F85EF5-D4C5-4513-909B-A39942ECC1C3}">
      <dgm:prSet/>
      <dgm:spPr/>
      <dgm:t>
        <a:bodyPr/>
        <a:lstStyle/>
        <a:p>
          <a:endParaRPr lang="ru-RU"/>
        </a:p>
      </dgm:t>
    </dgm:pt>
    <dgm:pt modelId="{1F382934-58FB-4D70-910E-E1EF0EA1E846}" type="sibTrans" cxnId="{26F85EF5-D4C5-4513-909B-A39942ECC1C3}">
      <dgm:prSet/>
      <dgm:spPr/>
      <dgm:t>
        <a:bodyPr/>
        <a:lstStyle/>
        <a:p>
          <a:endParaRPr lang="ru-RU"/>
        </a:p>
      </dgm:t>
    </dgm:pt>
    <dgm:pt modelId="{44D6E7C2-7658-44FB-A75A-D981D9D151D3}">
      <dgm:prSet phldrT="[Текст]" custT="1"/>
      <dgm:spPr>
        <a:solidFill>
          <a:schemeClr val="accent6">
            <a:lumMod val="20000"/>
            <a:lumOff val="80000"/>
          </a:schemeClr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ru-RU" sz="1600" b="0" dirty="0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Погружение детей и подростков в «мир профессий» через организацию экскурсий на предприятия города и района, знакомство с профессиональными учебными заведениями области, учреждениями дополнительного образования</a:t>
          </a:r>
          <a:endParaRPr lang="ru-RU" sz="1600" b="0" dirty="0">
            <a:solidFill>
              <a:srgbClr val="0041B6"/>
            </a:solidFill>
            <a:latin typeface="Times New Roman" pitchFamily="18" charset="0"/>
            <a:cs typeface="Times New Roman" pitchFamily="18" charset="0"/>
          </a:endParaRPr>
        </a:p>
      </dgm:t>
    </dgm:pt>
    <dgm:pt modelId="{7CFC748B-A3DF-4451-8156-A108D65060DD}" type="parTrans" cxnId="{5513AF6C-A2A2-4801-9286-E045A81C99BF}">
      <dgm:prSet/>
      <dgm:spPr/>
      <dgm:t>
        <a:bodyPr/>
        <a:lstStyle/>
        <a:p>
          <a:endParaRPr lang="ru-RU"/>
        </a:p>
      </dgm:t>
    </dgm:pt>
    <dgm:pt modelId="{0A5092CC-31FE-4BFD-9629-D0A5F58D475B}" type="sibTrans" cxnId="{5513AF6C-A2A2-4801-9286-E045A81C99BF}">
      <dgm:prSet/>
      <dgm:spPr/>
      <dgm:t>
        <a:bodyPr/>
        <a:lstStyle/>
        <a:p>
          <a:endParaRPr lang="ru-RU"/>
        </a:p>
      </dgm:t>
    </dgm:pt>
    <dgm:pt modelId="{A149BD2D-E93E-4108-AB3C-A5887D9C494D}" type="pres">
      <dgm:prSet presAssocID="{17463384-00EB-43B3-B06C-1B012AAFE9F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E4CFE5-DC0C-4300-8208-2357670BC74A}" type="pres">
      <dgm:prSet presAssocID="{17463384-00EB-43B3-B06C-1B012AAFE9FB}" presName="matrix" presStyleCnt="0"/>
      <dgm:spPr/>
    </dgm:pt>
    <dgm:pt modelId="{87B5F083-C8C3-4AD2-8007-FB2DFA01BDE1}" type="pres">
      <dgm:prSet presAssocID="{17463384-00EB-43B3-B06C-1B012AAFE9FB}" presName="tile1" presStyleLbl="node1" presStyleIdx="0" presStyleCnt="4"/>
      <dgm:spPr>
        <a:ln/>
      </dgm:spPr>
      <dgm:t>
        <a:bodyPr/>
        <a:lstStyle/>
        <a:p>
          <a:endParaRPr lang="ru-RU"/>
        </a:p>
      </dgm:t>
    </dgm:pt>
    <dgm:pt modelId="{52FF98E4-97FE-4484-9CAD-7228F4348FA1}" type="pres">
      <dgm:prSet presAssocID="{17463384-00EB-43B3-B06C-1B012AAFE9F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7065F7-5719-4A65-B1A9-E8E8E8848B36}" type="pres">
      <dgm:prSet presAssocID="{17463384-00EB-43B3-B06C-1B012AAFE9FB}" presName="tile2" presStyleLbl="node1" presStyleIdx="1" presStyleCnt="4" custLinFactNeighborX="-483" custLinFactNeighborY="320"/>
      <dgm:spPr/>
      <dgm:t>
        <a:bodyPr/>
        <a:lstStyle/>
        <a:p>
          <a:endParaRPr lang="ru-RU"/>
        </a:p>
      </dgm:t>
    </dgm:pt>
    <dgm:pt modelId="{74C5BA33-9345-46DB-8344-014AEEE404A3}" type="pres">
      <dgm:prSet presAssocID="{17463384-00EB-43B3-B06C-1B012AAFE9F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356DBD-5D1C-4BA1-B69E-D52907AD0917}" type="pres">
      <dgm:prSet presAssocID="{17463384-00EB-43B3-B06C-1B012AAFE9FB}" presName="tile3" presStyleLbl="node1" presStyleIdx="2" presStyleCnt="4" custLinFactNeighborX="-29" custLinFactNeighborY="2437"/>
      <dgm:spPr/>
      <dgm:t>
        <a:bodyPr/>
        <a:lstStyle/>
        <a:p>
          <a:endParaRPr lang="ru-RU"/>
        </a:p>
      </dgm:t>
    </dgm:pt>
    <dgm:pt modelId="{4946AEDD-1FF8-41CF-85A7-4781777ED2B7}" type="pres">
      <dgm:prSet presAssocID="{17463384-00EB-43B3-B06C-1B012AAFE9F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097B-2C39-47AB-B0F5-3E3853A4C630}" type="pres">
      <dgm:prSet presAssocID="{17463384-00EB-43B3-B06C-1B012AAFE9FB}" presName="tile4" presStyleLbl="node1" presStyleIdx="3" presStyleCnt="4" custLinFactX="19013" custLinFactNeighborX="100000" custLinFactNeighborY="62303"/>
      <dgm:spPr/>
      <dgm:t>
        <a:bodyPr/>
        <a:lstStyle/>
        <a:p>
          <a:endParaRPr lang="ru-RU"/>
        </a:p>
      </dgm:t>
    </dgm:pt>
    <dgm:pt modelId="{BDEEE1A6-6B91-45B3-8F4F-01AC389B7EBC}" type="pres">
      <dgm:prSet presAssocID="{17463384-00EB-43B3-B06C-1B012AAFE9F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7526A-41AC-42B3-A822-2D47E484BAEE}" type="pres">
      <dgm:prSet presAssocID="{17463384-00EB-43B3-B06C-1B012AAFE9FB}" presName="centerTile" presStyleLbl="fgShp" presStyleIdx="0" presStyleCnt="1" custScaleX="150858" custLinFactNeighborX="9841" custLinFactNeighborY="-314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3B4E54DE-6D59-4F46-8E25-9B400F368244}" type="presOf" srcId="{5077584D-DCD5-466E-BFC8-DA2FE1DCC3EB}" destId="{87B5F083-C8C3-4AD2-8007-FB2DFA01BDE1}" srcOrd="0" destOrd="0" presId="urn:microsoft.com/office/officeart/2005/8/layout/matrix1"/>
    <dgm:cxn modelId="{44D24A62-1901-492A-8937-BE4086AF7BBE}" srcId="{D2BA5AC3-B475-4EAA-8844-25B0C635E007}" destId="{BBEE7D10-A085-4C23-9AB8-BE33FE4F5284}" srcOrd="5" destOrd="0" parTransId="{F99E753D-9580-474F-9267-800DEBA79FD2}" sibTransId="{C1F11D36-728E-496F-9E0F-4179C376ABCE}"/>
    <dgm:cxn modelId="{4AE15056-4CAA-4338-81AB-4679430DFB3D}" type="presOf" srcId="{FBC9916C-53B9-4A74-BA87-AB34F1697B49}" destId="{74C5BA33-9345-46DB-8344-014AEEE404A3}" srcOrd="1" destOrd="0" presId="urn:microsoft.com/office/officeart/2005/8/layout/matrix1"/>
    <dgm:cxn modelId="{74FC83B6-5087-4727-80B9-C48D2262437B}" type="presOf" srcId="{44D6E7C2-7658-44FB-A75A-D981D9D151D3}" destId="{5E356DBD-5D1C-4BA1-B69E-D52907AD0917}" srcOrd="0" destOrd="0" presId="urn:microsoft.com/office/officeart/2005/8/layout/matrix1"/>
    <dgm:cxn modelId="{E0254E43-1AC6-40FC-8577-0E928A84508C}" type="presOf" srcId="{7797224B-6569-4525-934D-405C5C8623DD}" destId="{5221097B-2C39-47AB-B0F5-3E3853A4C630}" srcOrd="0" destOrd="0" presId="urn:microsoft.com/office/officeart/2005/8/layout/matrix1"/>
    <dgm:cxn modelId="{6C3C02B5-A4A5-4B2F-9F7E-10F80AE41E22}" type="presOf" srcId="{FBC9916C-53B9-4A74-BA87-AB34F1697B49}" destId="{097065F7-5719-4A65-B1A9-E8E8E8848B36}" srcOrd="0" destOrd="0" presId="urn:microsoft.com/office/officeart/2005/8/layout/matrix1"/>
    <dgm:cxn modelId="{71150CD3-FCB2-49D4-869B-6B94A46EF9A5}" srcId="{17463384-00EB-43B3-B06C-1B012AAFE9FB}" destId="{D2BA5AC3-B475-4EAA-8844-25B0C635E007}" srcOrd="0" destOrd="0" parTransId="{3CC823EA-72A8-488A-A216-3F7E0CD4C21E}" sibTransId="{D793B186-28CB-4DB1-86B2-63426EAAE107}"/>
    <dgm:cxn modelId="{0F503BA9-5D63-4E51-97E0-BC333499D7BD}" srcId="{D2BA5AC3-B475-4EAA-8844-25B0C635E007}" destId="{500046A4-4D29-4120-A382-AD2CF7512D98}" srcOrd="4" destOrd="0" parTransId="{7C8E6CC2-FC93-42C1-A792-84AFED8BB10C}" sibTransId="{9A7EDC1F-4FC0-40EA-A161-1D5D9C848E8F}"/>
    <dgm:cxn modelId="{3B063C5C-5F51-46BE-A1C6-DA8C7485831F}" type="presOf" srcId="{5077584D-DCD5-466E-BFC8-DA2FE1DCC3EB}" destId="{52FF98E4-97FE-4484-9CAD-7228F4348FA1}" srcOrd="1" destOrd="0" presId="urn:microsoft.com/office/officeart/2005/8/layout/matrix1"/>
    <dgm:cxn modelId="{D93D0361-538D-46B5-9227-D009BA333A31}" srcId="{D2BA5AC3-B475-4EAA-8844-25B0C635E007}" destId="{5077584D-DCD5-466E-BFC8-DA2FE1DCC3EB}" srcOrd="0" destOrd="0" parTransId="{AF146004-19E9-46C1-A2EB-48E4AD86A7C8}" sibTransId="{41F314E2-7ECD-43B5-A7E5-38BD2F294129}"/>
    <dgm:cxn modelId="{26F85EF5-D4C5-4513-909B-A39942ECC1C3}" srcId="{D2BA5AC3-B475-4EAA-8844-25B0C635E007}" destId="{1B8F1ED8-48A1-44AA-8381-63D504932F5A}" srcOrd="6" destOrd="0" parTransId="{E7985932-A531-449F-B5FE-8369CA967EA2}" sibTransId="{1F382934-58FB-4D70-910E-E1EF0EA1E846}"/>
    <dgm:cxn modelId="{F623AA75-4304-4049-970A-A8C177FEE992}" type="presOf" srcId="{17463384-00EB-43B3-B06C-1B012AAFE9FB}" destId="{A149BD2D-E93E-4108-AB3C-A5887D9C494D}" srcOrd="0" destOrd="0" presId="urn:microsoft.com/office/officeart/2005/8/layout/matrix1"/>
    <dgm:cxn modelId="{D8EB8A6C-7998-4637-A663-C118C1D03940}" type="presOf" srcId="{D2BA5AC3-B475-4EAA-8844-25B0C635E007}" destId="{F3D7526A-41AC-42B3-A822-2D47E484BAEE}" srcOrd="0" destOrd="0" presId="urn:microsoft.com/office/officeart/2005/8/layout/matrix1"/>
    <dgm:cxn modelId="{5513AF6C-A2A2-4801-9286-E045A81C99BF}" srcId="{D2BA5AC3-B475-4EAA-8844-25B0C635E007}" destId="{44D6E7C2-7658-44FB-A75A-D981D9D151D3}" srcOrd="2" destOrd="0" parTransId="{7CFC748B-A3DF-4451-8156-A108D65060DD}" sibTransId="{0A5092CC-31FE-4BFD-9629-D0A5F58D475B}"/>
    <dgm:cxn modelId="{2FECE5F8-20AE-4D92-A5D5-E71F5B84E874}" srcId="{D2BA5AC3-B475-4EAA-8844-25B0C635E007}" destId="{FBC9916C-53B9-4A74-BA87-AB34F1697B49}" srcOrd="1" destOrd="0" parTransId="{AE4AB2B5-5D37-4BC7-874D-DCD840E9AEEF}" sibTransId="{7AE26303-3528-4970-9C87-47210DB63528}"/>
    <dgm:cxn modelId="{15565ECC-C539-42EB-819A-209C60CA49F9}" srcId="{D2BA5AC3-B475-4EAA-8844-25B0C635E007}" destId="{7797224B-6569-4525-934D-405C5C8623DD}" srcOrd="3" destOrd="0" parTransId="{D5D57503-300C-47F5-9600-97D274830C35}" sibTransId="{FAA081FD-D0DE-4385-8607-7FBD21683CB0}"/>
    <dgm:cxn modelId="{6968978C-DA2E-4C97-887E-9047BCB0D90E}" type="presOf" srcId="{44D6E7C2-7658-44FB-A75A-D981D9D151D3}" destId="{4946AEDD-1FF8-41CF-85A7-4781777ED2B7}" srcOrd="1" destOrd="0" presId="urn:microsoft.com/office/officeart/2005/8/layout/matrix1"/>
    <dgm:cxn modelId="{FC6C887B-D3CB-453C-B4C3-CE564E2BDDDE}" type="presOf" srcId="{7797224B-6569-4525-934D-405C5C8623DD}" destId="{BDEEE1A6-6B91-45B3-8F4F-01AC389B7EBC}" srcOrd="1" destOrd="0" presId="urn:microsoft.com/office/officeart/2005/8/layout/matrix1"/>
    <dgm:cxn modelId="{1A195D86-7960-4DC8-9BB3-B3ED0079B5BF}" type="presParOf" srcId="{A149BD2D-E93E-4108-AB3C-A5887D9C494D}" destId="{64E4CFE5-DC0C-4300-8208-2357670BC74A}" srcOrd="0" destOrd="0" presId="urn:microsoft.com/office/officeart/2005/8/layout/matrix1"/>
    <dgm:cxn modelId="{69EC43E5-BC23-45FA-A2AF-792615F5462E}" type="presParOf" srcId="{64E4CFE5-DC0C-4300-8208-2357670BC74A}" destId="{87B5F083-C8C3-4AD2-8007-FB2DFA01BDE1}" srcOrd="0" destOrd="0" presId="urn:microsoft.com/office/officeart/2005/8/layout/matrix1"/>
    <dgm:cxn modelId="{DA2F3AE3-54B9-451F-9995-1D9DDF26C3B5}" type="presParOf" srcId="{64E4CFE5-DC0C-4300-8208-2357670BC74A}" destId="{52FF98E4-97FE-4484-9CAD-7228F4348FA1}" srcOrd="1" destOrd="0" presId="urn:microsoft.com/office/officeart/2005/8/layout/matrix1"/>
    <dgm:cxn modelId="{F1B2D702-8810-4D71-845B-EE8B4FB7DFF0}" type="presParOf" srcId="{64E4CFE5-DC0C-4300-8208-2357670BC74A}" destId="{097065F7-5719-4A65-B1A9-E8E8E8848B36}" srcOrd="2" destOrd="0" presId="urn:microsoft.com/office/officeart/2005/8/layout/matrix1"/>
    <dgm:cxn modelId="{CEDC8064-0D18-423E-90DC-7633F8484A87}" type="presParOf" srcId="{64E4CFE5-DC0C-4300-8208-2357670BC74A}" destId="{74C5BA33-9345-46DB-8344-014AEEE404A3}" srcOrd="3" destOrd="0" presId="urn:microsoft.com/office/officeart/2005/8/layout/matrix1"/>
    <dgm:cxn modelId="{F3C833E5-7D20-4D50-972A-20820240A564}" type="presParOf" srcId="{64E4CFE5-DC0C-4300-8208-2357670BC74A}" destId="{5E356DBD-5D1C-4BA1-B69E-D52907AD0917}" srcOrd="4" destOrd="0" presId="urn:microsoft.com/office/officeart/2005/8/layout/matrix1"/>
    <dgm:cxn modelId="{82ACED2D-C9C0-4A19-8E97-FAE7D4DE7F62}" type="presParOf" srcId="{64E4CFE5-DC0C-4300-8208-2357670BC74A}" destId="{4946AEDD-1FF8-41CF-85A7-4781777ED2B7}" srcOrd="5" destOrd="0" presId="urn:microsoft.com/office/officeart/2005/8/layout/matrix1"/>
    <dgm:cxn modelId="{B84D8629-EDCF-418E-827B-9D615EDA60CF}" type="presParOf" srcId="{64E4CFE5-DC0C-4300-8208-2357670BC74A}" destId="{5221097B-2C39-47AB-B0F5-3E3853A4C630}" srcOrd="6" destOrd="0" presId="urn:microsoft.com/office/officeart/2005/8/layout/matrix1"/>
    <dgm:cxn modelId="{EB309329-07B8-4B2D-8AF1-78D468CFFEDD}" type="presParOf" srcId="{64E4CFE5-DC0C-4300-8208-2357670BC74A}" destId="{BDEEE1A6-6B91-45B3-8F4F-01AC389B7EBC}" srcOrd="7" destOrd="0" presId="urn:microsoft.com/office/officeart/2005/8/layout/matrix1"/>
    <dgm:cxn modelId="{4E3A6A74-CD8E-43E2-93CD-9EED3E4E9ED6}" type="presParOf" srcId="{A149BD2D-E93E-4108-AB3C-A5887D9C494D}" destId="{F3D7526A-41AC-42B3-A822-2D47E484BAE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69594D-ED5E-4AFC-AC39-BA8F551EB41C}">
      <dsp:nvSpPr>
        <dsp:cNvPr id="0" name=""/>
        <dsp:cNvSpPr/>
      </dsp:nvSpPr>
      <dsp:spPr>
        <a:xfrm rot="5400000">
          <a:off x="-203835" y="207457"/>
          <a:ext cx="1136193" cy="79533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 rot="5400000">
        <a:off x="-203835" y="207457"/>
        <a:ext cx="1136193" cy="795335"/>
      </dsp:txXfrm>
    </dsp:sp>
    <dsp:sp modelId="{1969A015-C2D1-4134-8122-7374DFB82E99}">
      <dsp:nvSpPr>
        <dsp:cNvPr id="0" name=""/>
        <dsp:cNvSpPr/>
      </dsp:nvSpPr>
      <dsp:spPr>
        <a:xfrm rot="5400000">
          <a:off x="4117554" y="-3089500"/>
          <a:ext cx="804498" cy="7313978"/>
        </a:xfrm>
        <a:prstGeom prst="round2SameRect">
          <a:avLst/>
        </a:prstGeom>
        <a:blipFill rotWithShape="0">
          <a:blip xmlns:r="http://schemas.openxmlformats.org/officeDocument/2006/relationships" r:embed="rId1">
            <a:duotone>
              <a:schemeClr val="lt1">
                <a:alpha val="9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alpha val="9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Внедрение в деятельность учреждения новых методик, направленных на сокращение детского и семейного неблагополучия.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117554" y="-3089500"/>
        <a:ext cx="804498" cy="7313978"/>
      </dsp:txXfrm>
    </dsp:sp>
    <dsp:sp modelId="{21CA993F-8888-4DA4-97B9-B16E11E00F4D}">
      <dsp:nvSpPr>
        <dsp:cNvPr id="0" name=""/>
        <dsp:cNvSpPr/>
      </dsp:nvSpPr>
      <dsp:spPr>
        <a:xfrm rot="5400000">
          <a:off x="-203835" y="1202806"/>
          <a:ext cx="1136193" cy="795335"/>
        </a:xfrm>
        <a:prstGeom prst="chevron">
          <a:avLst/>
        </a:prstGeom>
        <a:solidFill>
          <a:srgbClr val="00B0F0"/>
        </a:soli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 rot="5400000">
        <a:off x="-203835" y="1202806"/>
        <a:ext cx="1136193" cy="795335"/>
      </dsp:txXfrm>
    </dsp:sp>
    <dsp:sp modelId="{D29237DC-273E-4EC0-A18A-B432CA929076}">
      <dsp:nvSpPr>
        <dsp:cNvPr id="0" name=""/>
        <dsp:cNvSpPr/>
      </dsp:nvSpPr>
      <dsp:spPr>
        <a:xfrm rot="5400000">
          <a:off x="4117813" y="-2293781"/>
          <a:ext cx="679074" cy="7390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Создание условий для формирования интереса и свободного выбора профессий подростками.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117813" y="-2293781"/>
        <a:ext cx="679074" cy="7390843"/>
      </dsp:txXfrm>
    </dsp:sp>
    <dsp:sp modelId="{64C83CB9-4BD7-41AD-8235-FA33178CB419}">
      <dsp:nvSpPr>
        <dsp:cNvPr id="0" name=""/>
        <dsp:cNvSpPr/>
      </dsp:nvSpPr>
      <dsp:spPr>
        <a:xfrm rot="5400000">
          <a:off x="-203835" y="2198155"/>
          <a:ext cx="1136193" cy="795335"/>
        </a:xfrm>
        <a:prstGeom prst="chevron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635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5400000">
        <a:off x="-203835" y="2198155"/>
        <a:ext cx="1136193" cy="795335"/>
      </dsp:txXfrm>
    </dsp:sp>
    <dsp:sp modelId="{99DB2AA5-C793-41E2-9E8C-09801DB7291B}">
      <dsp:nvSpPr>
        <dsp:cNvPr id="0" name=""/>
        <dsp:cNvSpPr/>
      </dsp:nvSpPr>
      <dsp:spPr>
        <a:xfrm rot="5400000">
          <a:off x="4088087" y="-1298432"/>
          <a:ext cx="738525" cy="7390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Содействие в вовлечении семей с детьми в общественно значимые и </a:t>
          </a:r>
          <a:r>
            <a:rPr lang="ru-RU" sz="2000" b="1" kern="120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досуговые</a:t>
          </a: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мероприятия, в выборе творческих объединений, спортивных секций по интересам. 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088087" y="-1298432"/>
        <a:ext cx="738525" cy="7390843"/>
      </dsp:txXfrm>
    </dsp:sp>
    <dsp:sp modelId="{016F2E52-51E8-47EB-9253-DE31AECEA067}">
      <dsp:nvSpPr>
        <dsp:cNvPr id="0" name=""/>
        <dsp:cNvSpPr/>
      </dsp:nvSpPr>
      <dsp:spPr>
        <a:xfrm rot="5400000">
          <a:off x="-203835" y="3351526"/>
          <a:ext cx="1136193" cy="795335"/>
        </a:xfrm>
        <a:prstGeom prst="chevron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635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5400000">
        <a:off x="-203835" y="3351526"/>
        <a:ext cx="1136193" cy="795335"/>
      </dsp:txXfrm>
    </dsp:sp>
    <dsp:sp modelId="{324FA573-7CFD-49E1-9D1A-03D471BD78CD}">
      <dsp:nvSpPr>
        <dsp:cNvPr id="0" name=""/>
        <dsp:cNvSpPr/>
      </dsp:nvSpPr>
      <dsp:spPr>
        <a:xfrm rot="5400000">
          <a:off x="3930065" y="-211874"/>
          <a:ext cx="1054570" cy="75244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Убеждение подростков в необходимости развития качеств личности, нужных для получения будущей профессии, сочетания личных интересов и потребностей общества в квалифицированных кадрах.</a:t>
          </a:r>
          <a:endParaRPr lang="ru-RU" sz="20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930065" y="-211874"/>
        <a:ext cx="1054570" cy="752447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69594D-ED5E-4AFC-AC39-BA8F551EB41C}">
      <dsp:nvSpPr>
        <dsp:cNvPr id="0" name=""/>
        <dsp:cNvSpPr/>
      </dsp:nvSpPr>
      <dsp:spPr>
        <a:xfrm rot="5400000">
          <a:off x="-200430" y="201759"/>
          <a:ext cx="1113005" cy="77910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200430" y="201759"/>
        <a:ext cx="1113005" cy="779103"/>
      </dsp:txXfrm>
    </dsp:sp>
    <dsp:sp modelId="{1969A015-C2D1-4134-8122-7374DFB82E99}">
      <dsp:nvSpPr>
        <dsp:cNvPr id="0" name=""/>
        <dsp:cNvSpPr/>
      </dsp:nvSpPr>
      <dsp:spPr>
        <a:xfrm rot="5400000">
          <a:off x="4117711" y="-3110576"/>
          <a:ext cx="788079" cy="7330041"/>
        </a:xfrm>
        <a:prstGeom prst="round2SameRect">
          <a:avLst/>
        </a:prstGeom>
        <a:blipFill rotWithShape="0">
          <a:blip xmlns:r="http://schemas.openxmlformats.org/officeDocument/2006/relationships" r:embed="rId1">
            <a:duotone>
              <a:schemeClr val="lt1">
                <a:alpha val="90000"/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lt1">
                <a:alpha val="90000"/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Сокращение  детского и семейного неблагополучия в результате применения новых методик и технологий в работе с семьями с детьми</a:t>
          </a:r>
          <a:endParaRPr lang="ru-RU" sz="2000" b="1" kern="1200" dirty="0">
            <a:solidFill>
              <a:srgbClr val="0070C0"/>
            </a:solidFill>
            <a:latin typeface="+mn-lt"/>
          </a:endParaRPr>
        </a:p>
      </dsp:txBody>
      <dsp:txXfrm rot="5400000">
        <a:off x="4117711" y="-3110576"/>
        <a:ext cx="788079" cy="7330041"/>
      </dsp:txXfrm>
    </dsp:sp>
    <dsp:sp modelId="{21CA993F-8888-4DA4-97B9-B16E11E00F4D}">
      <dsp:nvSpPr>
        <dsp:cNvPr id="0" name=""/>
        <dsp:cNvSpPr/>
      </dsp:nvSpPr>
      <dsp:spPr>
        <a:xfrm rot="5400000">
          <a:off x="-200430" y="1267914"/>
          <a:ext cx="1113005" cy="779103"/>
        </a:xfrm>
        <a:prstGeom prst="chevron">
          <a:avLst/>
        </a:prstGeom>
        <a:solidFill>
          <a:srgbClr val="00B0F0"/>
        </a:soli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200430" y="1267914"/>
        <a:ext cx="1113005" cy="779103"/>
      </dsp:txXfrm>
    </dsp:sp>
    <dsp:sp modelId="{D29237DC-273E-4EC0-A18A-B432CA929076}">
      <dsp:nvSpPr>
        <dsp:cNvPr id="0" name=""/>
        <dsp:cNvSpPr/>
      </dsp:nvSpPr>
      <dsp:spPr>
        <a:xfrm rot="5400000">
          <a:off x="3996315" y="-2242514"/>
          <a:ext cx="905691" cy="74104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err="1" smtClean="0"/>
            <a:t>Сформированность</a:t>
          </a:r>
          <a:r>
            <a:rPr lang="ru-RU" sz="2000" kern="1200" dirty="0" smtClean="0"/>
            <a:t> у 50% детей и подростков целевой группы  выбора дополнительных занятий по интересам, вовлечение их в творческие объединения и спортивные секции</a:t>
          </a:r>
          <a:endParaRPr lang="ru-RU" sz="2000" b="1" kern="1200" dirty="0">
            <a:solidFill>
              <a:srgbClr val="0070C0"/>
            </a:solidFill>
          </a:endParaRPr>
        </a:p>
      </dsp:txBody>
      <dsp:txXfrm rot="5400000">
        <a:off x="3996315" y="-2242514"/>
        <a:ext cx="905691" cy="7410408"/>
      </dsp:txXfrm>
    </dsp:sp>
    <dsp:sp modelId="{64C83CB9-4BD7-41AD-8235-FA33178CB419}">
      <dsp:nvSpPr>
        <dsp:cNvPr id="0" name=""/>
        <dsp:cNvSpPr/>
      </dsp:nvSpPr>
      <dsp:spPr>
        <a:xfrm rot="5400000">
          <a:off x="-200430" y="2242949"/>
          <a:ext cx="1113005" cy="779103"/>
        </a:xfrm>
        <a:prstGeom prst="chevron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635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5400000">
        <a:off x="-200430" y="2242949"/>
        <a:ext cx="1113005" cy="779103"/>
      </dsp:txXfrm>
    </dsp:sp>
    <dsp:sp modelId="{99DB2AA5-C793-41E2-9E8C-09801DB7291B}">
      <dsp:nvSpPr>
        <dsp:cNvPr id="0" name=""/>
        <dsp:cNvSpPr/>
      </dsp:nvSpPr>
      <dsp:spPr>
        <a:xfrm rot="5400000">
          <a:off x="4087434" y="-1265811"/>
          <a:ext cx="723453" cy="74070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Профессиональное самоопределение у 70% подростков 14-18 лет целевой группы</a:t>
          </a:r>
          <a:endParaRPr lang="ru-RU" sz="2000" b="1" kern="1200" dirty="0">
            <a:solidFill>
              <a:srgbClr val="0070C0"/>
            </a:solidFill>
          </a:endParaRPr>
        </a:p>
      </dsp:txBody>
      <dsp:txXfrm rot="5400000">
        <a:off x="4087434" y="-1265811"/>
        <a:ext cx="723453" cy="7407075"/>
      </dsp:txXfrm>
    </dsp:sp>
    <dsp:sp modelId="{016F2E52-51E8-47EB-9253-DE31AECEA067}">
      <dsp:nvSpPr>
        <dsp:cNvPr id="0" name=""/>
        <dsp:cNvSpPr/>
      </dsp:nvSpPr>
      <dsp:spPr>
        <a:xfrm rot="5400000">
          <a:off x="-200430" y="3372782"/>
          <a:ext cx="1113005" cy="779103"/>
        </a:xfrm>
        <a:prstGeom prst="chevron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635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5400000">
        <a:off x="-200430" y="3372782"/>
        <a:ext cx="1113005" cy="779103"/>
      </dsp:txXfrm>
    </dsp:sp>
    <dsp:sp modelId="{324FA573-7CFD-49E1-9D1A-03D471BD78CD}">
      <dsp:nvSpPr>
        <dsp:cNvPr id="0" name=""/>
        <dsp:cNvSpPr/>
      </dsp:nvSpPr>
      <dsp:spPr>
        <a:xfrm rot="5400000">
          <a:off x="3932637" y="-202938"/>
          <a:ext cx="1033048" cy="75409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Проведение не менее 15 системных мероприятий, в том числе в рамках межведомственного взаимодействия с привлечением волонтёров и спонсоров</a:t>
          </a:r>
          <a:endParaRPr lang="ru-RU" sz="2000" b="1" kern="1200" dirty="0">
            <a:solidFill>
              <a:srgbClr val="0070C0"/>
            </a:solidFill>
          </a:endParaRPr>
        </a:p>
      </dsp:txBody>
      <dsp:txXfrm rot="5400000">
        <a:off x="3932637" y="-202938"/>
        <a:ext cx="1033048" cy="754099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B5F083-C8C3-4AD2-8007-FB2DFA01BDE1}">
      <dsp:nvSpPr>
        <dsp:cNvPr id="0" name=""/>
        <dsp:cNvSpPr/>
      </dsp:nvSpPr>
      <dsp:spPr>
        <a:xfrm rot="16200000">
          <a:off x="693310" y="-693310"/>
          <a:ext cx="2488018" cy="3874638"/>
        </a:xfrm>
        <a:prstGeom prst="round1Rec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6CFF"/>
              </a:solidFill>
              <a:latin typeface="Times New Roman" pitchFamily="18" charset="0"/>
              <a:cs typeface="Times New Roman" pitchFamily="18" charset="0"/>
            </a:rPr>
            <a:t>Внедрение проекта в программы   социально-реабилитационных групп кратковременного пребывания по месту жительства, в том числе в летний период  </a:t>
          </a:r>
          <a:endParaRPr lang="ru-RU" sz="1600" b="0" kern="1200" dirty="0">
            <a:solidFill>
              <a:srgbClr val="006CFF"/>
            </a:solidFill>
            <a:latin typeface="Times New Roman" pitchFamily="18" charset="0"/>
            <a:cs typeface="Times New Roman" pitchFamily="18" charset="0"/>
          </a:endParaRPr>
        </a:p>
      </dsp:txBody>
      <dsp:txXfrm rot="16200000">
        <a:off x="1004312" y="-1004312"/>
        <a:ext cx="1866013" cy="3874638"/>
      </dsp:txXfrm>
    </dsp:sp>
    <dsp:sp modelId="{097065F7-5719-4A65-B1A9-E8E8E8848B36}">
      <dsp:nvSpPr>
        <dsp:cNvPr id="0" name=""/>
        <dsp:cNvSpPr/>
      </dsp:nvSpPr>
      <dsp:spPr>
        <a:xfrm>
          <a:off x="3855923" y="7961"/>
          <a:ext cx="3874638" cy="2488018"/>
        </a:xfrm>
        <a:prstGeom prst="round1Rect">
          <a:avLst/>
        </a:prstGeom>
        <a:solidFill>
          <a:schemeClr val="accent1">
            <a:lumMod val="20000"/>
            <a:lumOff val="80000"/>
          </a:schemeClr>
        </a:solidFill>
        <a:ln w="38100" cap="flat" cmpd="sng" algn="ctr">
          <a:solidFill>
            <a:srgbClr val="FF99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Использование инновационного оборудования, игр, </a:t>
          </a:r>
          <a:r>
            <a:rPr lang="ru-RU" sz="1600" b="0" kern="1200" dirty="0" err="1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профориентационных</a:t>
          </a:r>
          <a:r>
            <a:rPr lang="ru-RU" sz="1600" b="0" kern="1200" dirty="0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 материалов, приобретённых за счёт гранта Фонда поддержки детей, находящихся в трудной жизненной ситуации</a:t>
          </a:r>
          <a:endParaRPr lang="ru-RU" sz="1600" b="0" kern="1200" dirty="0">
            <a:solidFill>
              <a:srgbClr val="0041B6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55923" y="7961"/>
        <a:ext cx="3874638" cy="1866013"/>
      </dsp:txXfrm>
    </dsp:sp>
    <dsp:sp modelId="{5E356DBD-5D1C-4BA1-B69E-D52907AD0917}">
      <dsp:nvSpPr>
        <dsp:cNvPr id="0" name=""/>
        <dsp:cNvSpPr/>
      </dsp:nvSpPr>
      <dsp:spPr>
        <a:xfrm rot="10800000">
          <a:off x="0" y="2488018"/>
          <a:ext cx="3874638" cy="2488018"/>
        </a:xfrm>
        <a:prstGeom prst="round1Rect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41B6"/>
              </a:solidFill>
              <a:latin typeface="Times New Roman" pitchFamily="18" charset="0"/>
              <a:cs typeface="Times New Roman" pitchFamily="18" charset="0"/>
            </a:rPr>
            <a:t>Погружение детей и подростков в «мир профессий» через организацию экскурсий на предприятия города и района, знакомство с профессиональными учебными заведениями области, учреждениями дополнительного образования</a:t>
          </a:r>
          <a:endParaRPr lang="ru-RU" sz="1600" b="0" kern="1200" dirty="0">
            <a:solidFill>
              <a:srgbClr val="0041B6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3110022"/>
        <a:ext cx="3874638" cy="1866013"/>
      </dsp:txXfrm>
    </dsp:sp>
    <dsp:sp modelId="{5221097B-2C39-47AB-B0F5-3E3853A4C630}">
      <dsp:nvSpPr>
        <dsp:cNvPr id="0" name=""/>
        <dsp:cNvSpPr/>
      </dsp:nvSpPr>
      <dsp:spPr>
        <a:xfrm rot="5400000">
          <a:off x="4567948" y="1794707"/>
          <a:ext cx="2488018" cy="3874638"/>
        </a:xfrm>
        <a:prstGeom prst="round1Rec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6CFF"/>
              </a:solidFill>
              <a:latin typeface="Times New Roman" pitchFamily="18" charset="0"/>
              <a:cs typeface="Times New Roman" pitchFamily="18" charset="0"/>
            </a:rPr>
            <a:t>Обеспечение социально-педагогической поддержки семей в формировании личности ребёнка при проведении групповых мероприятий в клубах, организованных на базе учреждения</a:t>
          </a:r>
          <a:endParaRPr lang="ru-RU" sz="1600" b="0" kern="1200" dirty="0">
            <a:solidFill>
              <a:srgbClr val="006CFF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4878950" y="2105710"/>
        <a:ext cx="1866013" cy="3874638"/>
      </dsp:txXfrm>
    </dsp:sp>
    <dsp:sp modelId="{F3D7526A-41AC-42B3-A822-2D47E484BAEE}">
      <dsp:nvSpPr>
        <dsp:cNvPr id="0" name=""/>
        <dsp:cNvSpPr/>
      </dsp:nvSpPr>
      <dsp:spPr>
        <a:xfrm>
          <a:off x="2349859" y="1826939"/>
          <a:ext cx="3507121" cy="1244009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Направления внедрения проекта</a:t>
          </a:r>
          <a:endParaRPr lang="ru-RU" sz="2400" b="1" i="1" kern="12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49859" y="1826939"/>
        <a:ext cx="3507121" cy="1244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2D779-9EF6-4802-ABAF-36FB40E6394D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EB1AA-9780-45BE-A881-605303EF2D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7477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&#1040;&#1076;&#1084;&#1080;&#1085;&#1080;&#1089;&#1090;&#1088;&#1072;&#1090;&#1086;&#1088;\Desktop\&#1082;&#1086;&#1085;&#1082;&#1091;&#1088;&#1089;%20&#1087;&#1086;%20&#1087;&#1088;&#1086;&#1092;&#1080;&#1083;&#1072;&#1082;&#1090;&#1080;&#1082;&#1077;\opendir;D:\base_mail\alex_kcson@uszn.avo.ru;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hyperlink" Target="https://alexkom.social33.ru/novosti/preodolenie-bedneosti/professii-nashikh-roditele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jpe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91006" y="304800"/>
            <a:ext cx="7200570" cy="116955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u="sng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atang" pitchFamily="18" charset="-127"/>
                <a:ea typeface="Batang" pitchFamily="18" charset="-127"/>
                <a:cs typeface="Andalus" pitchFamily="18" charset="-78"/>
              </a:rPr>
              <a:t>ДЕПАРТАМЕНТ СОЦИАЛЬНОЙ ЗАЩИТЫ НАСЕЛЕНИЯ</a:t>
            </a:r>
            <a:br>
              <a:rPr lang="ru-RU" sz="1400" b="1" u="sng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atang" pitchFamily="18" charset="-127"/>
                <a:ea typeface="Batang" pitchFamily="18" charset="-127"/>
                <a:cs typeface="Andalus" pitchFamily="18" charset="-78"/>
              </a:rPr>
            </a:br>
            <a:r>
              <a:rPr lang="ru-RU" sz="1400" b="1" u="sng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atang" pitchFamily="18" charset="-127"/>
                <a:ea typeface="Batang" pitchFamily="18" charset="-127"/>
                <a:cs typeface="Andalus" pitchFamily="18" charset="-78"/>
              </a:rPr>
              <a:t>ВЛАДИМИРСКОЙ </a:t>
            </a:r>
            <a:r>
              <a:rPr lang="ru-RU" sz="1400" b="1" u="sng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atang" pitchFamily="18" charset="-127"/>
                <a:ea typeface="Batang" pitchFamily="18" charset="-127"/>
                <a:cs typeface="Andalus" pitchFamily="18" charset="-78"/>
              </a:rPr>
              <a:t>ОБЛАСТИ</a:t>
            </a:r>
            <a:r>
              <a:rPr lang="ru-RU" sz="1400" b="1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/>
            </a:r>
            <a:br>
              <a:rPr lang="ru-RU" sz="1400" b="1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lang="ru-RU" sz="1400" b="1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/>
            </a:r>
            <a:br>
              <a:rPr lang="ru-RU" sz="1400" b="1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</a:br>
            <a:r>
              <a:rPr lang="ru-RU" sz="1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ГБУСО </a:t>
            </a:r>
            <a:r>
              <a:rPr lang="ru-RU" sz="1400" b="1" cap="all" dirty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ВО </a:t>
            </a:r>
            <a:r>
              <a:rPr lang="ru-RU" sz="1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«Александровский комплексный </a:t>
            </a:r>
            <a:r>
              <a:rPr lang="ru-RU" sz="14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центР</a:t>
            </a:r>
            <a:r>
              <a:rPr lang="ru-RU" sz="1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 социального обслуживания населения »</a:t>
            </a:r>
            <a:endParaRPr lang="ru-RU" sz="14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645725" y="2003382"/>
            <a:ext cx="5165766" cy="2832376"/>
          </a:xfr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2400" b="1" u="sng" dirty="0" smtClean="0">
                <a:solidFill>
                  <a:schemeClr val="bg1"/>
                </a:solidFill>
                <a:cs typeface="Aharoni" pitchFamily="2" charset="-79"/>
              </a:rPr>
              <a:t>Номинация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b="1" dirty="0" smtClean="0">
                <a:solidFill>
                  <a:schemeClr val="tx1"/>
                </a:solidFill>
              </a:rPr>
              <a:t>«Профилактика безнадзорности и правонарушений несовершеннолетних»</a:t>
            </a:r>
            <a:r>
              <a:rPr lang="ru-RU" sz="1800" b="1" dirty="0" smtClean="0">
                <a:solidFill>
                  <a:srgbClr val="7030A0"/>
                </a:solidFill>
              </a:rPr>
              <a:t/>
            </a:r>
            <a:br>
              <a:rPr lang="ru-RU" sz="18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b="1" u="sng" dirty="0" smtClean="0">
                <a:solidFill>
                  <a:schemeClr val="bg1"/>
                </a:solidFill>
              </a:rPr>
              <a:t>Проект </a:t>
            </a: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</a:rPr>
              <a:t>«В детстве - увлечения, в жизни – достижения»</a:t>
            </a:r>
            <a:br>
              <a:rPr lang="ru-RU" sz="18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/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rgbClr val="7030A0"/>
                </a:solidFill>
              </a:rPr>
              <a:t/>
            </a:r>
            <a:br>
              <a:rPr lang="ru-RU" sz="2000" b="1" dirty="0" smtClean="0">
                <a:solidFill>
                  <a:srgbClr val="7030A0"/>
                </a:solidFill>
              </a:rPr>
            </a:b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82337" y="6026330"/>
            <a:ext cx="6858000" cy="755469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6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г</a:t>
            </a:r>
            <a:r>
              <a:rPr lang="ru-RU" sz="1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. Александров</a:t>
            </a:r>
          </a:p>
          <a:p>
            <a:r>
              <a:rPr lang="ru-RU" sz="1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anose="02050604050505020204" pitchFamily="18" charset="0"/>
              </a:rPr>
              <a:t>2021 год</a:t>
            </a:r>
            <a:endParaRPr lang="ru-RU" sz="1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 descr="http://goroh-semja.social33.ru/upload/medialibrary/30a/logotip2.png"/>
          <p:cNvPicPr/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4" y="307138"/>
            <a:ext cx="731331" cy="1010195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575" y="1638300"/>
            <a:ext cx="3048000" cy="36004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0263" y="3239589"/>
            <a:ext cx="122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8135" y="178781"/>
            <a:ext cx="8455231" cy="75937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bg1"/>
                </a:solidFill>
                <a:latin typeface="Arial Black" pitchFamily="34" charset="0"/>
              </a:rPr>
              <a:t>СОЦИАЛЬНЫЙ ПРОЕКТ</a:t>
            </a:r>
            <a:endParaRPr lang="ru-RU" sz="2800" b="1" u="sng" dirty="0" smtClean="0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Aharoni" pitchFamily="2" charset="-79"/>
              </a:rPr>
              <a:t>«В детстве – увлечения, в жизни – достижения»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Aharoni" pitchFamily="2" charset="-79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13705" y="1854708"/>
          <a:ext cx="8396920" cy="4068121"/>
        </p:xfrm>
        <a:graphic>
          <a:graphicData uri="http://schemas.openxmlformats.org/drawingml/2006/table">
            <a:tbl>
              <a:tblPr/>
              <a:tblGrid>
                <a:gridCol w="2581980"/>
                <a:gridCol w="5814940"/>
              </a:tblGrid>
              <a:tr h="6773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latin typeface="Times New Roman"/>
                          <a:ea typeface="Calibri"/>
                          <a:cs typeface="Times New Roman"/>
                        </a:rPr>
                        <a:t>Срок реализации проекта (практический)</a:t>
                      </a:r>
                      <a:endParaRPr lang="ru-RU" sz="10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Май-октябрь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2021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Автор проекта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аместитель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директора Колесникова Татьяна Юрьевна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Исполнители проекта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-Ответственный исполнитель: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Заведующий  отделением профилактики безнадзорности и правонарушений 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несовершеннолетних </a:t>
                      </a:r>
                      <a:r>
                        <a:rPr lang="ru-RU" sz="1300" dirty="0" err="1">
                          <a:latin typeface="Times New Roman"/>
                          <a:ea typeface="Calibri"/>
                          <a:cs typeface="Times New Roman"/>
                        </a:rPr>
                        <a:t>Чебыкина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 Е.Л.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-Исполнители: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специалисты по социальной работе,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-психолог в социальной сфере,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-учреждения, организации в рамках межведомственного взаимодействия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Адрес, руководитель организации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601650,Владимирская область, г. Александров, ул. Революции, д.72, Шульга Елена Викторовна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Телефоны, электронная почта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(8 49244)  2-24-80, 2-34-75, 2-35-81</a:t>
                      </a:r>
                      <a:r>
                        <a:rPr lang="ru-RU" sz="1300" u="sng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u="sng" dirty="0" err="1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alex_kcson@uszn.avo.ru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06" marR="631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972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399126" y="433391"/>
            <a:ext cx="4254451" cy="872895"/>
          </a:xfrm>
          <a:prstGeom prst="snip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>
            <a:sp3d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ЦЕЛЬ ПРОЕКТА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275" y="1520042"/>
            <a:ext cx="4140977" cy="135421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Социальная адаптация, реабилитация,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ресоциализация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организация досуговой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деятельности подростков группы риска с осуществлением межведомственного взаимодействия.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5512158" y="3169328"/>
            <a:ext cx="3445411" cy="754602"/>
          </a:xfrm>
          <a:prstGeom prst="snip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>
            <a:sp3d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ЦЕЛЕВАЯ ГРУППА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74525" y="4023361"/>
            <a:ext cx="3431969" cy="25853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Несовершеннолетние «группы риска»: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-склонные к совершению правонарушений и преступлений.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находящиеся в социально опасном положении.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-дети из малообеспеченных семей, состоящие на социальном сопровождении в учреждении.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700" dirty="0"/>
          </a:p>
        </p:txBody>
      </p:sp>
      <p:pic>
        <p:nvPicPr>
          <p:cNvPr id="1026" name="Picture 2" descr="C:\Users\Администратор\Desktop\фото\02-07-ст-фото\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953" y="468296"/>
            <a:ext cx="2897080" cy="21728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6426" y="3357614"/>
            <a:ext cx="2433527" cy="24969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755" y="3235435"/>
            <a:ext cx="2209244" cy="294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6061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9432" y="240852"/>
            <a:ext cx="7933386" cy="13265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ЗАДАЧИ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ПРОЕКТА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3613662268"/>
              </p:ext>
            </p:extLst>
          </p:nvPr>
        </p:nvGraphicFramePr>
        <p:xfrm>
          <a:off x="543994" y="1776484"/>
          <a:ext cx="8186179" cy="4321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8186" y="347730"/>
            <a:ext cx="7933386" cy="13265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Ожидаемые результаты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проекта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186" y="359605"/>
            <a:ext cx="7933386" cy="13265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Ожидаемые результаты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проекта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3613662268"/>
              </p:ext>
            </p:extLst>
          </p:nvPr>
        </p:nvGraphicFramePr>
        <p:xfrm>
          <a:off x="543994" y="1776484"/>
          <a:ext cx="8186179" cy="4321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70586" y="500130"/>
            <a:ext cx="7933386" cy="13265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Ожидаемые результаты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проекта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4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44465490"/>
              </p:ext>
            </p:extLst>
          </p:nvPr>
        </p:nvGraphicFramePr>
        <p:xfrm>
          <a:off x="958788" y="361508"/>
          <a:ext cx="7749277" cy="4976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4433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0951" y="319846"/>
            <a:ext cx="768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8758" y="201226"/>
            <a:ext cx="844335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Изучение интересов и запросов несовершеннолетних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0800000" flipV="1">
            <a:off x="508653" y="3046893"/>
            <a:ext cx="2819335" cy="338580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8" name="Picture 4" descr="\\Yurist\!!!обмен\КОЛЕСНИКОВА\ДЛЯ СЛАЙДОВ ПО ПРОФ_ЦИИ\Калейдоскоп профессий\2020-12-04 09-20-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6819" y="2775984"/>
            <a:ext cx="2725003" cy="34334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4986" y="3200181"/>
            <a:ext cx="2785729" cy="33175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20" name="Прямоугольник 19"/>
          <p:cNvSpPr/>
          <p:nvPr/>
        </p:nvSpPr>
        <p:spPr>
          <a:xfrm>
            <a:off x="308759" y="736270"/>
            <a:ext cx="8419606" cy="16619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В рамках реализации проекта «В детстве - увлечения, в жизни – достижения» с применением инновационных технологий проведено тестирование 89 человек с применением личностного </a:t>
            </a:r>
            <a:r>
              <a:rPr lang="ru-RU" sz="1400" dirty="0" err="1" smtClean="0"/>
              <a:t>опросника</a:t>
            </a:r>
            <a:r>
              <a:rPr lang="ru-RU" sz="1400" dirty="0" smtClean="0"/>
              <a:t>  Кеттелла , на тренажёре «Атлас профессий»  обучено и протестировано 59 человек, выбрали свою будущую профессию 29  подростков, узнали много нового и интересного о различных профессиях в процессе игры «Калейдоскоп профессий» 66 человек. С применением инновационных технологий </a:t>
            </a:r>
            <a:r>
              <a:rPr lang="ru-RU" sz="1400" dirty="0" smtClean="0"/>
              <a:t>участники проекта</a:t>
            </a:r>
            <a:r>
              <a:rPr lang="ru-RU" sz="1400" dirty="0" smtClean="0"/>
              <a:t> </a:t>
            </a:r>
            <a:r>
              <a:rPr lang="ru-RU" sz="1400" dirty="0" smtClean="0"/>
              <a:t>узнали, какими способностями и талантами они уже обладают, попробовали себя в различных профессиях, узнали какие навыки нужны для работы по той или иной специальности.</a:t>
            </a:r>
          </a:p>
        </p:txBody>
      </p:sp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8575"/>
            <a:ext cx="914399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Клубы досуговой деятельности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809625"/>
            <a:ext cx="9144000" cy="16004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Поддержка инициативы и творческих  начинаний подростков, их стремления  к общению и совместному досугу была организована через клубную деятельность.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Специалистами по социальной работе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совместно с учреждениями культуры и образования, по месту жительства подростков, состоящих на социальном сопровождении,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реализуются программы  клубов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«Родник», «Мечта», «Вдохновение». Практическая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открывает возможности социализации детям, лишённым поддержки родителей,  укрепляет их уверенность в собственных силах. За период реализации Проекта проведено 19 мероприятий, в которых приняли участие - 57 детей и подростков. В период реализации проекта  на базе Дома культуры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с.Мошнино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открыт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ещё один клуб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«Душа».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7648" y="2940322"/>
            <a:ext cx="176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498629" y="2609850"/>
            <a:ext cx="1701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182" y="2516594"/>
            <a:ext cx="2653266" cy="2133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2669" y="2948577"/>
            <a:ext cx="2878938" cy="21592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6" name="Picture 3" descr="\\Yurist\!!!обмен\КОЛЕСНИКОВА\вдохновение\день пож. чел\111.jpg"/>
          <p:cNvPicPr>
            <a:picLocks noChangeAspect="1" noChangeArrowheads="1"/>
          </p:cNvPicPr>
          <p:nvPr/>
        </p:nvPicPr>
        <p:blipFill>
          <a:blip r:embed="rId4" cstate="print"/>
          <a:srcRect t="31679" b="39899"/>
          <a:stretch>
            <a:fillRect/>
          </a:stretch>
        </p:blipFill>
        <p:spPr bwMode="auto">
          <a:xfrm>
            <a:off x="5964846" y="5348351"/>
            <a:ext cx="2892075" cy="125446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7" name="Picture 4" descr="\\Yurist\!!!обмен\КОЛЕСНИКОВА\вдохновение\день пож. чел\IMG-20210930-WA0005.jpg"/>
          <p:cNvPicPr>
            <a:picLocks noChangeAspect="1" noChangeArrowheads="1"/>
          </p:cNvPicPr>
          <p:nvPr/>
        </p:nvPicPr>
        <p:blipFill>
          <a:blip r:embed="rId5" cstate="print"/>
          <a:srcRect t="20313" b="37125"/>
          <a:stretch>
            <a:fillRect/>
          </a:stretch>
        </p:blipFill>
        <p:spPr bwMode="auto">
          <a:xfrm>
            <a:off x="3184452" y="2648616"/>
            <a:ext cx="2344479" cy="209350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8" name="Picture 5" descr="\\Yurist\!!!обмен\КОЛЕСНИКОВА\вдохновение\день пож. чел\2021-10-01 08-51-02.JPG"/>
          <p:cNvPicPr>
            <a:picLocks noChangeAspect="1" noChangeArrowheads="1"/>
          </p:cNvPicPr>
          <p:nvPr/>
        </p:nvPicPr>
        <p:blipFill>
          <a:blip r:embed="rId6" cstate="print"/>
          <a:srcRect l="36665"/>
          <a:stretch>
            <a:fillRect/>
          </a:stretch>
        </p:blipFill>
        <p:spPr bwMode="auto">
          <a:xfrm rot="5400000">
            <a:off x="3678869" y="4561373"/>
            <a:ext cx="1509816" cy="24029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2053" name="AutoShape 5" descr="https://alexkom.social33.ru/upload/resize_cache/iblock/b70/if34encnqpi0blo886yjbuyta3al6e8p/1599_1200_1d7a58ff99b324185ccb5ad5dfbdb5e85/IMG_20211013_WA00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875" y="4781993"/>
            <a:ext cx="2594344" cy="17145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9381" y="248575"/>
            <a:ext cx="863336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Семейные мини - клубы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181" y="733647"/>
            <a:ext cx="8644270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Социально - педагогическую поддержку семей, формирование личности ребенка исполнители проекта обеспечивали через проведение семейных мини – клубов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«Все работы хороши», «Семейные династии», «Я горжусь вами мама и папа», «На все руки от скуки». В «Доме наших детей» г. Карабаново проведёна встреча «От поколения к поколению». Специалистами совместно с родителями и детьми был изготовлен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видеоколлаж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«Профессии моих родителей» к празднику «День семьи».</a:t>
            </a:r>
          </a:p>
          <a:p>
            <a:pPr lvl="0"/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448" y="2594344"/>
            <a:ext cx="2966482" cy="28069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7358" y="2379920"/>
            <a:ext cx="2785729" cy="31813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61507" y="1850066"/>
            <a:ext cx="8369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4"/>
              </a:rPr>
              <a:t>https://alexkom.social33.ru/novosti/preodolenie-bedneosti/professii-nashikh-roditeley</a:t>
            </a:r>
            <a:r>
              <a:rPr lang="ru-RU" dirty="0" smtClean="0"/>
              <a:t>/</a:t>
            </a:r>
            <a:endParaRPr lang="ru-RU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1943" y="2619375"/>
            <a:ext cx="2647508" cy="271816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5324475" y="1330541"/>
            <a:ext cx="3009900" cy="2920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713515" y="3676650"/>
            <a:ext cx="2868136" cy="2946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6894" y="266702"/>
            <a:ext cx="792084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Занятия со специалистами центра занятости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451" y="2147777"/>
            <a:ext cx="3761489" cy="30588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 rot="10800000" flipV="1">
            <a:off x="695324" y="757208"/>
            <a:ext cx="7915275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 необходимости развития качеств личности, нужных для получения будущей профессии, сочетания личностных интересов и потребностей общества в квалифицированных кадрах с подростками убедительно говорили специалисты Центра  занятости, на базе которого было проведено 2 занятия «Профессиональная перспектива» и «Современный рынок труда и его требования к профессионалу». В мероприятиях приняли участие 25 человек.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1198" y="2356220"/>
            <a:ext cx="3663581" cy="306638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0951" y="319846"/>
            <a:ext cx="768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90650" y="172652"/>
            <a:ext cx="594360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Экскурсии «Труд людей родного города»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8624" y="657228"/>
            <a:ext cx="8143875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Важным моментом в определении уровня готовности подростков к выбору профессии является степень информированности о путях получения необходимого образования и с содержанием избираемой профессиональной деятельности, местах работы. В рамках реализации Проекта организовано 10 экскурсий на предприятия города и района с проведением, где возможно, мастер-классов.</a:t>
            </a:r>
          </a:p>
          <a:p>
            <a:pPr lvl="0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\\Yurist\!!!обмен\Чебыкина\На сайт 2021\февраль\Я бы в повара пошел\IMG_20210216_150358.jpg"/>
          <p:cNvPicPr/>
          <p:nvPr/>
        </p:nvPicPr>
        <p:blipFill>
          <a:blip r:embed="rId2" cstate="print"/>
          <a:srcRect t="25591"/>
          <a:stretch>
            <a:fillRect/>
          </a:stretch>
        </p:blipFill>
        <p:spPr bwMode="auto">
          <a:xfrm>
            <a:off x="137420" y="2211571"/>
            <a:ext cx="2137946" cy="188958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13" name="Объект 3"/>
          <p:cNvSpPr txBox="1">
            <a:spLocks/>
          </p:cNvSpPr>
          <p:nvPr/>
        </p:nvSpPr>
        <p:spPr>
          <a:xfrm>
            <a:off x="438151" y="3924299"/>
            <a:ext cx="2628899" cy="2286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b="1" dirty="0" smtClean="0">
                <a:solidFill>
                  <a:srgbClr val="0041B6"/>
                </a:solidFill>
                <a:latin typeface="+mj-lt"/>
              </a:rPr>
              <a:t>    </a:t>
            </a:r>
            <a:endParaRPr kumimoji="0" lang="ru-RU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 rot="10800000" flipV="1">
            <a:off x="503765" y="5819775"/>
            <a:ext cx="2403260" cy="219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41B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756" y="4440428"/>
            <a:ext cx="2129613" cy="1895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22" name="Объект 3"/>
          <p:cNvSpPr txBox="1">
            <a:spLocks/>
          </p:cNvSpPr>
          <p:nvPr/>
        </p:nvSpPr>
        <p:spPr>
          <a:xfrm>
            <a:off x="5791201" y="1895475"/>
            <a:ext cx="2686050" cy="3753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Рисунок 2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8047" y="2200940"/>
            <a:ext cx="2143125" cy="192449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7003" y="4376620"/>
            <a:ext cx="2299648" cy="19218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4" name="Рисунок 2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52585" y="2211571"/>
            <a:ext cx="1883070" cy="191386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7" name="Рисунок 2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41924" y="2204113"/>
            <a:ext cx="1823262" cy="19516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6" name="Picture 2" descr="D:\!!!Обмен\ФОТО 12.11.2021\KXXJ118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95291" y="4523281"/>
            <a:ext cx="1897673" cy="18897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0951" y="319846"/>
            <a:ext cx="768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3"/>
          <p:cNvSpPr txBox="1">
            <a:spLocks/>
          </p:cNvSpPr>
          <p:nvPr/>
        </p:nvSpPr>
        <p:spPr>
          <a:xfrm>
            <a:off x="324960" y="184119"/>
            <a:ext cx="4065973" cy="3817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endParaRPr kumimoji="0" lang="ru-RU" sz="2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485165" y="395519"/>
            <a:ext cx="3744436" cy="2671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8125" y="381000"/>
            <a:ext cx="827855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Знакомства с профессиональными учебными заведениями  «Мир профессий, которые будут всегда»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3916" y="1114425"/>
            <a:ext cx="8271909" cy="190205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целью погружения подростков в «мир профессий» ребята приняли участие в Дне открытых дверей в  ГБПОУ ВО «АППК». Волонтеры, являющиеся учащимися колледжа, показали ребятам аудитории, в которых проходит обучение по профессиям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автослесаря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повара-кондитера,  сварщика, каменщика и др.  В аудитории, где обучают на повара-кондитера, проведён мастер-класс по оформлению кондитерских изделий,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карвингу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Студенты медицинского колледжа рассказали и на практике показали ребятам о профессии фельдшера и медицинской сестры. 3 выпускникам 9 класса оказано содействие в выборе  профессионального учебного заведения.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2533" y="5007935"/>
            <a:ext cx="2714804" cy="15948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6" name="Рисунок 1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931" y="3179135"/>
            <a:ext cx="2528901" cy="166931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7" name="Рисунок 1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9705" y="3129856"/>
            <a:ext cx="2295552" cy="1697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8" name="Рисунок 1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21477" y="3141920"/>
            <a:ext cx="2342040" cy="175969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9" name="Рисунок 18"/>
          <p:cNvPicPr/>
          <p:nvPr/>
        </p:nvPicPr>
        <p:blipFill>
          <a:blip r:embed="rId6" cstate="print"/>
          <a:srcRect l="7575" t="25815"/>
          <a:stretch>
            <a:fillRect/>
          </a:stretch>
        </p:blipFill>
        <p:spPr bwMode="auto">
          <a:xfrm>
            <a:off x="4698928" y="4985563"/>
            <a:ext cx="2876783" cy="15959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0951" y="319846"/>
            <a:ext cx="768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0363" y="172652"/>
            <a:ext cx="825362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Дни открытых дверей в учреждениях дополнительного образования, в технопарке - 33</a:t>
            </a: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504825" y="962026"/>
            <a:ext cx="7858125" cy="1038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955" y="3184106"/>
            <a:ext cx="2570982" cy="16905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10" name="Объект 3"/>
          <p:cNvSpPr txBox="1">
            <a:spLocks/>
          </p:cNvSpPr>
          <p:nvPr/>
        </p:nvSpPr>
        <p:spPr>
          <a:xfrm flipV="1">
            <a:off x="619125" y="1323973"/>
            <a:ext cx="8191500" cy="1400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0994" y="895353"/>
            <a:ext cx="8261055" cy="21605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рамках реализации проекта было активизировано содействие семьям с детьми по вовлечению их в общественно значимые и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досуговые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мероприятия, выбору творческих объединений и спортивных секций по интересам, обеспечивающих у ребёнка активный жизненный стиль с доминированием стиля здорового образа жизни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профессионального самоопределения.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Организована экскурсия в филиал Александровского промышленно-правового колледжа  Технопарк - 33, ребята посетили выставку «Палитра молодых» в Александровском Художественном музее, проведены мастер-классы на базе МБУК «Центр ремёсел», «Дома наших детей» г. Карабаново, Парке культуры и отдыха, Дома культуры г. Струнино и г. Карабаново, пос.Майский.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5101" y="4868884"/>
            <a:ext cx="1805050" cy="17812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33" y="5079168"/>
            <a:ext cx="1887153" cy="160664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382" y="3132172"/>
            <a:ext cx="2509948" cy="163830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050" name="Picture 2" descr="D:\!!!Обмен\ФОТО 12.11.2021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43304" y="4938702"/>
            <a:ext cx="1852552" cy="17233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051" name="Picture 3" descr="D:\!!!Обмен\ФОТО 12.11.2021\AUFZ827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94082" y="3179134"/>
            <a:ext cx="1604193" cy="153536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0263" y="3239589"/>
            <a:ext cx="122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48070" y="1145220"/>
            <a:ext cx="36487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41B6"/>
                </a:solidFill>
              </a:rPr>
              <a:t> 	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14905" y="195309"/>
            <a:ext cx="7975952" cy="92327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Bookman Old Style" pitchFamily="18" charset="0"/>
              </a:rPr>
              <a:t>Социально-реабилитационные группы в летние каникулы</a:t>
            </a:r>
            <a:endParaRPr lang="ru-RU" sz="1800" b="1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1024" y="1238250"/>
            <a:ext cx="7886081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летний период на базе учреждения было организовано 5 социально-реабилитационных групп, для 62 человек, в том числе 3 группы краткосрочного пребывания по месту жительства  получателей социальных услуг, где каждый ребёнок с помощью специалистов учреждения и наших социальных партнёров смог найти увлечение по душе, раскрыть своё «Я». Ведь нередко знания и умения, полученные в детстве, играют решающую роль в дальнейшем выборе профессии</a:t>
            </a:r>
            <a:endParaRPr lang="ru-RU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1" descr="C:\Users\Администратор\Downloads\2021-11-11_09-47-5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887" y="2731325"/>
            <a:ext cx="1615405" cy="18406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6083" name="Picture 3" descr="C:\Users\Администратор\Downloads\2021-11-11_09-51-3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2016" y="4987636"/>
            <a:ext cx="1864426" cy="14131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6084" name="Picture 4" descr="C:\Users\Администратор\Downloads\2021-11-11_09-51-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5070" y="2838201"/>
            <a:ext cx="1769423" cy="16150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6089" name="Picture 9" descr="C:\Users\Администратор\Downloads\2021-11-11_09-49-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516" y="4715800"/>
            <a:ext cx="1903145" cy="1637499"/>
          </a:xfrm>
          <a:prstGeom prst="rect">
            <a:avLst/>
          </a:prstGeom>
          <a:noFill/>
        </p:spPr>
      </p:pic>
      <p:pic>
        <p:nvPicPr>
          <p:cNvPr id="46092" name="Picture 12" descr="C:\Users\Администратор\Downloads\2021-11-11_09-53-2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5133" y="2838202"/>
            <a:ext cx="1899927" cy="15200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1" name="Picture 7" descr="C:\Users\Администратор\Downloads\2021-11-11_09-47-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779" y="4868883"/>
            <a:ext cx="2058606" cy="15675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074" name="Picture 2" descr="D:\!!!Обмен\Чебыкина\На сайт 2021\август\заключительная неделя ГКП г.Струнино\IMG_E724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7065" y="2790701"/>
            <a:ext cx="1496293" cy="153191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26" name="Picture 2" descr="D:\!!!Обмен\ФОТО 12.11.2021\IMG_694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08322" y="4750130"/>
            <a:ext cx="1330037" cy="1460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3972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0263" y="3239589"/>
            <a:ext cx="122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48070" y="1145220"/>
            <a:ext cx="36487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41B6"/>
                </a:solidFill>
              </a:rPr>
              <a:t> 	</a:t>
            </a:r>
            <a:endParaRPr lang="ru-RU" dirty="0"/>
          </a:p>
        </p:txBody>
      </p:sp>
      <p:pic>
        <p:nvPicPr>
          <p:cNvPr id="45058" name="Picture 2" descr="C:\Users\Администратор\Downloads\2021-11-11_09-46-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8457" y="4567649"/>
            <a:ext cx="2680691" cy="20053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59" name="Picture 3" descr="C:\Users\Администратор\Downloads\2021-11-11_09-46-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6885" y="285750"/>
            <a:ext cx="2337912" cy="17821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60" name="Picture 4" descr="C:\Users\Администратор\Downloads\2021-11-11_09-45-5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7489" y="2324100"/>
            <a:ext cx="2136907" cy="19581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61" name="Picture 5" descr="C:\Users\Администратор\Downloads\2021-11-11_09-45-2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959" y="247650"/>
            <a:ext cx="2220191" cy="18669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62" name="Picture 6" descr="C:\Users\Администратор\Downloads\2021-11-11_09-52-1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70891" y="4420667"/>
            <a:ext cx="1592109" cy="21191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65" name="Picture 9" descr="C:\Users\Администратор\Downloads\2021-11-11_09-47-3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0481" y="2402898"/>
            <a:ext cx="2541319" cy="18796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66" name="Picture 10" descr="C:\Users\Администратор\Downloads\2021-11-11_09-48-19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7550" y="4542312"/>
            <a:ext cx="3869233" cy="17716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45064" name="Picture 8" descr="C:\Users\Администратор\Downloads\2021-11-11_09-47-00.png"/>
          <p:cNvPicPr>
            <a:picLocks noChangeAspect="1" noChangeArrowheads="1"/>
          </p:cNvPicPr>
          <p:nvPr/>
        </p:nvPicPr>
        <p:blipFill>
          <a:blip r:embed="rId9" cstate="print"/>
          <a:srcRect l="8711" t="3063" r="9902" b="8357"/>
          <a:stretch>
            <a:fillRect/>
          </a:stretch>
        </p:blipFill>
        <p:spPr bwMode="auto">
          <a:xfrm>
            <a:off x="6014516" y="2435881"/>
            <a:ext cx="2441277" cy="182880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7" name="Picture 10" descr="C:\Users\Администратор\Downloads\2021-11-11_09-49-05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33741" y="247650"/>
            <a:ext cx="2724459" cy="20526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3972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670951" y="319846"/>
            <a:ext cx="768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9545" y="163127"/>
            <a:ext cx="8576441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Экскурсии в интерактивный детский город профессий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КидБург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» в Зеленограде</a:t>
            </a: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4745421" y="882869"/>
            <a:ext cx="4130565" cy="35472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1B6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Поощрением для самых активных участников проекта « В детстве- увлечения, в жизни-достижения», за счёт спонсорских средств, организована экскурсионная поездка в город профессий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Кидбург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расположенный в Зеленограде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Такого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многообразия компетенций, с которыми смогли познакомиться ребята, не ожидал никто!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игровой форме дети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поработали почтальонами,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неонатологами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потушили пожар, посадили картошку, засолили огурцы, покормили коров, сходили в поход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поработали археологами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атсортировали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мусор, проверили подлинность купюр. Ребята смогли не только попробовать себя в разных профессиях, но и заработать свои первые деньги.  Пусть  не настоящие (там они называются профи), зато на них по итогам работы можно было купить реальные сувениры!	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41B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571" y="915073"/>
            <a:ext cx="1981200" cy="2641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1673" y="1114207"/>
            <a:ext cx="1909346" cy="256576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792" y="3876816"/>
            <a:ext cx="1777366" cy="23698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5" name="Рисунок 1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2516" y="4021583"/>
            <a:ext cx="2057593" cy="25355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6" name="Рисунок 1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3045" y="4508938"/>
            <a:ext cx="1763910" cy="20876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0" name="Рисунок 1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50778" y="4518581"/>
            <a:ext cx="1634256" cy="208717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="" xmlns:p14="http://schemas.microsoft.com/office/powerpoint/2010/main" val="384862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544" y="495301"/>
            <a:ext cx="8371489" cy="62865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/>
            <a:r>
              <a:rPr lang="ru-RU" sz="3200" b="1" dirty="0" smtClean="0">
                <a:solidFill>
                  <a:schemeClr val="bg1"/>
                </a:solidFill>
              </a:rPr>
              <a:t>Наши социальные партнёры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15310" y="1261242"/>
            <a:ext cx="8355723" cy="5186856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Управление образования администрации Александровского района Владимирской области</a:t>
            </a:r>
          </a:p>
          <a:p>
            <a:pPr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ГБПОУ ВО "Александровский промышленно-правовой колледж« ГБПОУ ВО «Александровский медицинский колледж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ОПДН ОМВД Росси по Александровскому району Владимирской области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ГКУ «Центр занятности населения города Александров»</a:t>
            </a:r>
          </a:p>
          <a:p>
            <a:pPr algn="just">
              <a:buNone/>
            </a:pP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ОНДиПР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по Александровскому 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Киржачскому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районам управления МЧС России по Владимирской области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ФГБУК Государственный историко-архитектурный музей-заповедник «Александровская слобода»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МБУК «Парк культуры и отдыха имени 200-летия г.Александрова» , МБУК «Александровский художественный музей»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МБУК МО г.Александров «Литературно-художественный музей Марины и Анастасии Цветаевых» 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МБУК МЛ г.Александров «Александровский центр ремесел» Владимирской области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МБУК «Дом культуры «Юбилейный», МБУК «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Струнинский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дом культуры».Дом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культкры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деревни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Мошнино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МБУК "Центральная библиотека г. Струнино «МБУК «Централизованная библиотека»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Некоммерческий благотворительный фонд "Дом детства«АНО "Центр социальной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помощипо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имя Преподобного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Паисия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Святогорца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МБУДО «Александровский районный центр дополнительного образования «Дар»» 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ООО«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Трайтек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» Генеральному директору Нефёдов А.В.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ООО СЗ « СК «</a:t>
            </a:r>
            <a:r>
              <a:rPr lang="ru-RU" sz="1500" dirty="0" err="1" smtClean="0">
                <a:latin typeface="Times New Roman" pitchFamily="18" charset="0"/>
                <a:cs typeface="Times New Roman" pitchFamily="18" charset="0"/>
              </a:rPr>
              <a:t>Алдега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» Генеральный директор А.И.Кузнецова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ООО  « Искра»  Генеральному директору А.А. Андреев</a:t>
            </a:r>
          </a:p>
          <a:p>
            <a:pPr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ИП  Васюхина М.А.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</p:txBody>
      </p:sp>
    </p:spTree>
    <p:extLst>
      <p:ext uri="{BB962C8B-B14F-4D97-AF65-F5344CB8AC3E}">
        <p14:creationId xmlns="" xmlns:p14="http://schemas.microsoft.com/office/powerpoint/2010/main" val="1526803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0263" y="3239589"/>
            <a:ext cx="122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48070" y="1145220"/>
            <a:ext cx="36487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41B6"/>
                </a:solidFill>
              </a:rPr>
              <a:t> 	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14905" y="195309"/>
            <a:ext cx="8314770" cy="923277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Эффективность реализации программы</a:t>
            </a:r>
            <a:endParaRPr lang="ru-RU" sz="3200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93486" y="1199902"/>
          <a:ext cx="8287656" cy="2382576"/>
        </p:xfrm>
        <a:graphic>
          <a:graphicData uri="http://schemas.openxmlformats.org/drawingml/2006/table">
            <a:tbl>
              <a:tblPr/>
              <a:tblGrid>
                <a:gridCol w="1302051"/>
                <a:gridCol w="3077976"/>
                <a:gridCol w="1302051"/>
                <a:gridCol w="1302789"/>
                <a:gridCol w="1302789"/>
              </a:tblGrid>
              <a:tr h="179818"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000" b="1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показателя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Значение показателя</a:t>
                      </a:r>
                      <a:endParaRPr lang="ru-RU" sz="1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ожидаемое значение  за отчетный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период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достигнутое значение за отчетный период</a:t>
                      </a: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386"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Охват мероприятиями целевой группы проекта (программы)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636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Число детей, находящихся в трудной жизненной ситуации, включенных в состав целевой группы </a:t>
                      </a: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120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9272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Общее число участвующих в мероприятиях (указываются дети, включенные в состав целевой группы, а также дети из их социального окружения)</a:t>
                      </a: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130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36" marR="586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86889" y="3657601"/>
          <a:ext cx="8277101" cy="2592527"/>
        </p:xfrm>
        <a:graphic>
          <a:graphicData uri="http://schemas.openxmlformats.org/drawingml/2006/table">
            <a:tbl>
              <a:tblPr/>
              <a:tblGrid>
                <a:gridCol w="4373152"/>
                <a:gridCol w="91970"/>
                <a:gridCol w="1300563"/>
                <a:gridCol w="1315705"/>
                <a:gridCol w="1195711"/>
              </a:tblGrid>
              <a:tr h="918063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Общее число взрослых (родители, опекуны, попечители и другие лица, непосредственно связанные с детьми целевой группы), принимающих участие в мероприятиях </a:t>
                      </a: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             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25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      </a:t>
                      </a:r>
                      <a:r>
                        <a:rPr lang="ru-RU" sz="1000" dirty="0" smtClean="0"/>
                        <a:t>32</a:t>
                      </a:r>
                      <a:endParaRPr lang="ru-RU" sz="1000" dirty="0"/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52"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latin typeface="Times New Roman"/>
                          <a:ea typeface="Calibri"/>
                          <a:cs typeface="Times New Roman"/>
                        </a:rPr>
                        <a:t>Включение организаций в реализацию мероприятий проекта (программы)</a:t>
                      </a: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076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Количество муниципальных организаций – соисполнителей мероприятий </a:t>
                      </a: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12</a:t>
                      </a:r>
                      <a:endParaRPr lang="ru-RU" sz="1000" dirty="0"/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13</a:t>
                      </a:r>
                      <a:endParaRPr lang="ru-RU" sz="1000" dirty="0"/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794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Общее число некоммерческих организаций, общественных объединений, благотворительных фондов – соисполнителей мероприятий </a:t>
                      </a: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</a:t>
                      </a:r>
                      <a:endParaRPr lang="ru-RU" sz="1000" dirty="0"/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</a:t>
                      </a:r>
                      <a:endParaRPr lang="ru-RU" sz="1000" dirty="0"/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972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0263" y="3239589"/>
            <a:ext cx="122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48070" y="1145220"/>
            <a:ext cx="36487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41B6"/>
                </a:solidFill>
              </a:rPr>
              <a:t> 	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6246" y="262886"/>
          <a:ext cx="8557469" cy="6384656"/>
        </p:xfrm>
        <a:graphic>
          <a:graphicData uri="http://schemas.openxmlformats.org/drawingml/2006/table">
            <a:tbl>
              <a:tblPr/>
              <a:tblGrid>
                <a:gridCol w="4018512"/>
                <a:gridCol w="1561333"/>
                <a:gridCol w="1471749"/>
                <a:gridCol w="1505875"/>
              </a:tblGrid>
              <a:tr h="460934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Calibri"/>
                          <a:cs typeface="Times New Roman"/>
                        </a:rPr>
                        <a:t>Развитие кадровых и общественных ресурсов, включенных в реализацию проекта (программы)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087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Число добровольцев, принимающих участие в реализации мероприятий 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40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Число специалистов, обеспечивающих реализацию мероприятий 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450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Число специалистов заинтересованных организаций, принявших участие в мероприятиях 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человек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67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/>
                          <a:ea typeface="Calibri"/>
                          <a:cs typeface="Times New Roman"/>
                        </a:rPr>
                        <a:t>Распространение эффективных социальных практик, новых технологий и методик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14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Количество технологий и (или) методик, используемых в деятельности 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186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Общий тираж информационных материалов (буклеты, листовки, календари, другое), изданных в рамках проекта (программы)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экземпляров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40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Число публикаций в печатных средствах в массовой информации о ходе и результатах реализации 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93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Число теле- и радиоэфиров по тематике 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87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Число публикаций по тематике, размещенных на Интернет-ресурсах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единиц</a:t>
                      </a: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09" marR="53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972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25631" y="344384"/>
            <a:ext cx="8146474" cy="561702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Социальная адаптация, реабилитация, организация досуговой и </a:t>
            </a:r>
            <a:r>
              <a:rPr lang="ru-RU" dirty="0" err="1" smtClean="0">
                <a:solidFill>
                  <a:schemeClr val="bg1"/>
                </a:solidFill>
                <a:cs typeface="Times New Roman" pitchFamily="18" charset="0"/>
              </a:rPr>
              <a:t>профориентационной</a:t>
            </a: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 деятельности подростков </a:t>
            </a: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 группы риска </a:t>
            </a: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с осуществлением межведомственного взаимодействия , достигнута.</a:t>
            </a:r>
            <a:endParaRPr lang="ru-RU" dirty="0" smtClean="0">
              <a:solidFill>
                <a:schemeClr val="bg1"/>
              </a:solidFill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Ни  один подросток, за время реализации проекта, не совершил правонарушение. 50% детей и подростков целевой группы  определились  группы с выбором дополнительных занятий. 70 % подростков 14-16 лет определились с выбором профессии. Проведено 50 разноплановых мероприятий, которые помогли детям и подросткам « группы риска» не только найти увлечение по душе, но и соотнести свои индивидуальные особенности с выбором профессии.</a:t>
            </a:r>
            <a:endParaRPr lang="ru-RU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6803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0866121">
            <a:off x="558140" y="1148524"/>
            <a:ext cx="7183111" cy="1250292"/>
          </a:xfr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315" r="28246"/>
          <a:stretch/>
        </p:blipFill>
        <p:spPr>
          <a:xfrm>
            <a:off x="4389029" y="2486256"/>
            <a:ext cx="3605694" cy="3800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8124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4763</TotalTime>
  <Words>1680</Words>
  <Application>Microsoft Office PowerPoint</Application>
  <PresentationFormat>Экран (4:3)</PresentationFormat>
  <Paragraphs>187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Номинация «Профилактика безнадзорности и правонарушений несовершеннолетних»  Проект  «В детстве - увлечения, в жизни – достижения»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Социально-реабилитационные группы в летние каникулы</vt:lpstr>
      <vt:lpstr>Слайд 15</vt:lpstr>
      <vt:lpstr>Слайд 16</vt:lpstr>
      <vt:lpstr>Наши социальные партнёры</vt:lpstr>
      <vt:lpstr>Эффективность реализации программы</vt:lpstr>
      <vt:lpstr>Слайд 19</vt:lpstr>
      <vt:lpstr>Слайд 20</vt:lpstr>
      <vt:lpstr>СПАСИБО ЗА ВНИМАНИЕ!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Администратор</cp:lastModifiedBy>
  <cp:revision>557</cp:revision>
  <dcterms:created xsi:type="dcterms:W3CDTF">2016-11-18T14:12:19Z</dcterms:created>
  <dcterms:modified xsi:type="dcterms:W3CDTF">2021-11-15T05:40:52Z</dcterms:modified>
</cp:coreProperties>
</file>